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3" r:id="rId4"/>
  </p:sldMasterIdLst>
  <p:notesMasterIdLst>
    <p:notesMasterId r:id="rId11"/>
  </p:notesMasterIdLst>
  <p:sldIdLst>
    <p:sldId id="256" r:id="rId5"/>
    <p:sldId id="257" r:id="rId6"/>
    <p:sldId id="261" r:id="rId7"/>
    <p:sldId id="258" r:id="rId8"/>
    <p:sldId id="259" r:id="rId9"/>
    <p:sldId id="260" r:id="rId10"/>
  </p:sldIdLst>
  <p:sldSz cx="12192000" cy="6858000"/>
  <p:notesSz cx="6797675" cy="992822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60"/>
  </p:normalViewPr>
  <p:slideViewPr>
    <p:cSldViewPr snapToGrid="0">
      <p:cViewPr varScale="1">
        <p:scale>
          <a:sx n="52" d="100"/>
          <a:sy n="52" d="100"/>
        </p:scale>
        <p:origin x="98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8F308DB-7C04-4528-8B45-CEA0E81A001E}" type="datetimeFigureOut">
              <a:rPr lang="en-GB" smtClean="0"/>
              <a:t>08/10/2018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77958"/>
            <a:ext cx="5438140" cy="390923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61222A5-CC57-447B-9C0E-0B0C7D4A988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825190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1222A5-CC57-447B-9C0E-0B0C7D4A988C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310908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97F7F9-1DDE-45B1-8F7D-CB8B04201C4B}" type="datetimeFigureOut">
              <a:rPr lang="en-GB" smtClean="0"/>
              <a:t>08/10/2018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DF66D3-2F97-49F1-BB15-9FEC9CB0E7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828406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97F7F9-1DDE-45B1-8F7D-CB8B04201C4B}" type="datetimeFigureOut">
              <a:rPr lang="en-GB" smtClean="0"/>
              <a:t>08/10/2018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DF66D3-2F97-49F1-BB15-9FEC9CB0E7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51299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97F7F9-1DDE-45B1-8F7D-CB8B04201C4B}" type="datetimeFigureOut">
              <a:rPr lang="en-GB" smtClean="0"/>
              <a:t>08/10/2018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DF66D3-2F97-49F1-BB15-9FEC9CB0E732}" type="slidenum">
              <a:rPr lang="en-GB" smtClean="0"/>
              <a:t>‹#›</a:t>
            </a:fld>
            <a:endParaRPr lang="en-GB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06596000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97F7F9-1DDE-45B1-8F7D-CB8B04201C4B}" type="datetimeFigureOut">
              <a:rPr lang="en-GB" smtClean="0"/>
              <a:t>08/10/2018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DF66D3-2F97-49F1-BB15-9FEC9CB0E7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6199732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97F7F9-1DDE-45B1-8F7D-CB8B04201C4B}" type="datetimeFigureOut">
              <a:rPr lang="en-GB" smtClean="0"/>
              <a:t>08/10/2018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DF66D3-2F97-49F1-BB15-9FEC9CB0E732}" type="slidenum">
              <a:rPr lang="en-GB" smtClean="0"/>
              <a:t>‹#›</a:t>
            </a:fld>
            <a:endParaRPr lang="en-GB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01297857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97F7F9-1DDE-45B1-8F7D-CB8B04201C4B}" type="datetimeFigureOut">
              <a:rPr lang="en-GB" smtClean="0"/>
              <a:t>08/10/2018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DF66D3-2F97-49F1-BB15-9FEC9CB0E7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231252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97F7F9-1DDE-45B1-8F7D-CB8B04201C4B}" type="datetimeFigureOut">
              <a:rPr lang="en-GB" smtClean="0"/>
              <a:t>08/10/2018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DF66D3-2F97-49F1-BB15-9FEC9CB0E7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4769167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97F7F9-1DDE-45B1-8F7D-CB8B04201C4B}" type="datetimeFigureOut">
              <a:rPr lang="en-GB" smtClean="0"/>
              <a:t>08/10/2018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DF66D3-2F97-49F1-BB15-9FEC9CB0E7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979636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97F7F9-1DDE-45B1-8F7D-CB8B04201C4B}" type="datetimeFigureOut">
              <a:rPr lang="en-GB" smtClean="0"/>
              <a:t>08/10/2018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DF66D3-2F97-49F1-BB15-9FEC9CB0E7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588521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97F7F9-1DDE-45B1-8F7D-CB8B04201C4B}" type="datetimeFigureOut">
              <a:rPr lang="en-GB" smtClean="0"/>
              <a:t>08/10/2018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DF66D3-2F97-49F1-BB15-9FEC9CB0E7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357257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97F7F9-1DDE-45B1-8F7D-CB8B04201C4B}" type="datetimeFigureOut">
              <a:rPr lang="en-GB" smtClean="0"/>
              <a:t>08/10/2018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DF66D3-2F97-49F1-BB15-9FEC9CB0E7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222494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97F7F9-1DDE-45B1-8F7D-CB8B04201C4B}" type="datetimeFigureOut">
              <a:rPr lang="en-GB" smtClean="0"/>
              <a:t>08/10/2018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DF66D3-2F97-49F1-BB15-9FEC9CB0E7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580785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97F7F9-1DDE-45B1-8F7D-CB8B04201C4B}" type="datetimeFigureOut">
              <a:rPr lang="en-GB" smtClean="0"/>
              <a:t>08/10/2018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DF66D3-2F97-49F1-BB15-9FEC9CB0E7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137791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97F7F9-1DDE-45B1-8F7D-CB8B04201C4B}" type="datetimeFigureOut">
              <a:rPr lang="en-GB" smtClean="0"/>
              <a:t>08/10/2018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DF66D3-2F97-49F1-BB15-9FEC9CB0E7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560899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97F7F9-1DDE-45B1-8F7D-CB8B04201C4B}" type="datetimeFigureOut">
              <a:rPr lang="en-GB" smtClean="0"/>
              <a:t>08/10/2018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DF66D3-2F97-49F1-BB15-9FEC9CB0E7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314657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97F7F9-1DDE-45B1-8F7D-CB8B04201C4B}" type="datetimeFigureOut">
              <a:rPr lang="en-GB" smtClean="0"/>
              <a:t>08/10/2018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DF66D3-2F97-49F1-BB15-9FEC9CB0E7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164198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97F7F9-1DDE-45B1-8F7D-CB8B04201C4B}" type="datetimeFigureOut">
              <a:rPr lang="en-GB" smtClean="0"/>
              <a:t>08/10/2018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6BDF66D3-2F97-49F1-BB15-9FEC9CB0E7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143754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4" r:id="rId1"/>
    <p:sldLayoutId id="2147483805" r:id="rId2"/>
    <p:sldLayoutId id="2147483806" r:id="rId3"/>
    <p:sldLayoutId id="2147483807" r:id="rId4"/>
    <p:sldLayoutId id="2147483808" r:id="rId5"/>
    <p:sldLayoutId id="2147483809" r:id="rId6"/>
    <p:sldLayoutId id="2147483810" r:id="rId7"/>
    <p:sldLayoutId id="2147483811" r:id="rId8"/>
    <p:sldLayoutId id="2147483812" r:id="rId9"/>
    <p:sldLayoutId id="2147483813" r:id="rId10"/>
    <p:sldLayoutId id="2147483814" r:id="rId11"/>
    <p:sldLayoutId id="2147483815" r:id="rId12"/>
    <p:sldLayoutId id="2147483816" r:id="rId13"/>
    <p:sldLayoutId id="2147483817" r:id="rId14"/>
    <p:sldLayoutId id="2147483818" r:id="rId15"/>
    <p:sldLayoutId id="214748381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21A3664-42FE-46C2-9A2A-71C911F4C93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sz="6000" dirty="0">
                <a:solidFill>
                  <a:schemeClr val="accent2">
                    <a:lumMod val="75000"/>
                  </a:schemeClr>
                </a:solidFill>
                <a:latin typeface="Comic Sans MS" panose="030F0702030302020204" pitchFamily="66" charset="0"/>
              </a:rPr>
              <a:t>YISP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A4EDA2B0-B4B8-4ED1-838D-04C16DDABCE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GB" sz="2800" b="1" dirty="0">
                <a:solidFill>
                  <a:schemeClr val="accent2">
                    <a:lumMod val="75000"/>
                  </a:schemeClr>
                </a:solidFill>
                <a:latin typeface="Comic Sans MS" panose="030F0702030302020204" pitchFamily="66" charset="0"/>
              </a:rPr>
              <a:t>Youth inclusion and support project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E39D9E30-E688-41ED-A319-D5C52EE3B20A}"/>
              </a:ext>
            </a:extLst>
          </p:cNvPr>
          <p:cNvSpPr txBox="1"/>
          <p:nvPr/>
        </p:nvSpPr>
        <p:spPr>
          <a:xfrm>
            <a:off x="1371600" y="575187"/>
            <a:ext cx="3200400" cy="16463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8BA66599-6949-48FD-A135-C03909C9D14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07067" y="664913"/>
            <a:ext cx="1590675" cy="1466850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xmlns="" id="{9D26E435-BB73-4BBF-AF19-3546DA5D82A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05277" y="628042"/>
            <a:ext cx="3514725" cy="1295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64997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A272CEEA-7D55-4C12-95E3-2E34A0DA549C}"/>
              </a:ext>
            </a:extLst>
          </p:cNvPr>
          <p:cNvSpPr txBox="1"/>
          <p:nvPr/>
        </p:nvSpPr>
        <p:spPr>
          <a:xfrm>
            <a:off x="1749287" y="1313462"/>
            <a:ext cx="8693426" cy="42780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b="1" u="sng" dirty="0">
                <a:solidFill>
                  <a:schemeClr val="accent2">
                    <a:lumMod val="75000"/>
                  </a:schemeClr>
                </a:solidFill>
                <a:latin typeface="Comic Sans MS" panose="030F0702030302020204" pitchFamily="66" charset="0"/>
              </a:rPr>
              <a:t>Case Examples</a:t>
            </a:r>
          </a:p>
          <a:p>
            <a:endParaRPr lang="en-GB" dirty="0">
              <a:solidFill>
                <a:schemeClr val="accent2">
                  <a:lumMod val="75000"/>
                </a:schemeClr>
              </a:solidFill>
            </a:endParaRPr>
          </a:p>
          <a:p>
            <a:endParaRPr lang="en-GB" sz="2800" dirty="0">
              <a:solidFill>
                <a:schemeClr val="accent2">
                  <a:lumMod val="75000"/>
                </a:schemeClr>
              </a:solidFill>
              <a:latin typeface="Comic Sans MS" panose="030F0702030302020204" pitchFamily="66" charset="0"/>
            </a:endParaRPr>
          </a:p>
          <a:p>
            <a:r>
              <a:rPr lang="en-GB" sz="2800" dirty="0">
                <a:solidFill>
                  <a:schemeClr val="accent2">
                    <a:lumMod val="75000"/>
                  </a:schemeClr>
                </a:solidFill>
                <a:latin typeface="Comic Sans MS" panose="030F0702030302020204" pitchFamily="66" charset="0"/>
              </a:rPr>
              <a:t>Male aged 12 referred for anger management</a:t>
            </a:r>
          </a:p>
          <a:p>
            <a:endParaRPr lang="en-GB" sz="2800" dirty="0">
              <a:solidFill>
                <a:schemeClr val="accent2">
                  <a:lumMod val="75000"/>
                </a:schemeClr>
              </a:solidFill>
              <a:latin typeface="Comic Sans MS" panose="030F0702030302020204" pitchFamily="66" charset="0"/>
            </a:endParaRPr>
          </a:p>
          <a:p>
            <a:r>
              <a:rPr lang="en-GB" sz="2800" dirty="0">
                <a:solidFill>
                  <a:schemeClr val="accent2">
                    <a:lumMod val="75000"/>
                  </a:schemeClr>
                </a:solidFill>
                <a:latin typeface="Comic Sans MS" panose="030F0702030302020204" pitchFamily="66" charset="0"/>
              </a:rPr>
              <a:t>Female aged 15 referred for low mood and anger</a:t>
            </a:r>
          </a:p>
          <a:p>
            <a:endParaRPr lang="en-GB" sz="2800" dirty="0">
              <a:solidFill>
                <a:schemeClr val="accent2">
                  <a:lumMod val="75000"/>
                </a:schemeClr>
              </a:solidFill>
              <a:latin typeface="Comic Sans MS" panose="030F0702030302020204" pitchFamily="66" charset="0"/>
            </a:endParaRPr>
          </a:p>
          <a:p>
            <a:endParaRPr lang="en-GB" sz="2800" dirty="0"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endParaRPr lang="en-GB" dirty="0"/>
          </a:p>
          <a:p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129602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C69F48D1-C65E-498E-9626-56ACF7A37937}"/>
              </a:ext>
            </a:extLst>
          </p:cNvPr>
          <p:cNvSpPr txBox="1"/>
          <p:nvPr/>
        </p:nvSpPr>
        <p:spPr>
          <a:xfrm>
            <a:off x="1448972" y="1195754"/>
            <a:ext cx="8412480" cy="28931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b="1" u="sng" dirty="0">
                <a:solidFill>
                  <a:schemeClr val="accent2">
                    <a:lumMod val="75000"/>
                  </a:schemeClr>
                </a:solidFill>
                <a:latin typeface="Comic Sans MS" panose="030F0702030302020204" pitchFamily="66" charset="0"/>
              </a:rPr>
              <a:t>What we do First</a:t>
            </a:r>
          </a:p>
          <a:p>
            <a:endParaRPr lang="en-GB" dirty="0">
              <a:solidFill>
                <a:schemeClr val="accent2">
                  <a:lumMod val="75000"/>
                </a:schemeClr>
              </a:solidFill>
            </a:endParaRPr>
          </a:p>
          <a:p>
            <a:pPr marL="342900" indent="-342900">
              <a:buFont typeface="+mj-lt"/>
              <a:buAutoNum type="arabicPeriod"/>
            </a:pPr>
            <a:r>
              <a:rPr lang="en-GB" sz="2400" dirty="0">
                <a:solidFill>
                  <a:schemeClr val="accent2">
                    <a:lumMod val="75000"/>
                  </a:schemeClr>
                </a:solidFill>
                <a:latin typeface="Comic Sans MS" panose="030F0702030302020204" pitchFamily="66" charset="0"/>
              </a:rPr>
              <a:t> Make contact with family and referrer</a:t>
            </a:r>
          </a:p>
          <a:p>
            <a:pPr marL="342900" indent="-342900">
              <a:buFont typeface="+mj-lt"/>
              <a:buAutoNum type="arabicPeriod"/>
            </a:pPr>
            <a:r>
              <a:rPr lang="en-GB" sz="2400" dirty="0">
                <a:solidFill>
                  <a:schemeClr val="accent2">
                    <a:lumMod val="75000"/>
                  </a:schemeClr>
                </a:solidFill>
                <a:latin typeface="Comic Sans MS" panose="030F0702030302020204" pitchFamily="66" charset="0"/>
              </a:rPr>
              <a:t>Health assessment and SDQ’s</a:t>
            </a:r>
          </a:p>
          <a:p>
            <a:pPr marL="342900" indent="-342900">
              <a:buFont typeface="+mj-lt"/>
              <a:buAutoNum type="arabicPeriod"/>
            </a:pPr>
            <a:r>
              <a:rPr lang="en-GB" sz="2400" dirty="0">
                <a:solidFill>
                  <a:schemeClr val="accent2">
                    <a:lumMod val="75000"/>
                  </a:schemeClr>
                </a:solidFill>
                <a:latin typeface="Comic Sans MS" panose="030F0702030302020204" pitchFamily="66" charset="0"/>
              </a:rPr>
              <a:t>Assessment will include a signs of safety approach</a:t>
            </a:r>
          </a:p>
          <a:p>
            <a:pPr marL="342900" indent="-342900">
              <a:buFont typeface="+mj-lt"/>
              <a:buAutoNum type="arabicPeriod"/>
            </a:pPr>
            <a:r>
              <a:rPr lang="en-GB" sz="2400" dirty="0">
                <a:solidFill>
                  <a:schemeClr val="accent2">
                    <a:lumMod val="75000"/>
                  </a:schemeClr>
                </a:solidFill>
                <a:latin typeface="Comic Sans MS" panose="030F0702030302020204" pitchFamily="66" charset="0"/>
              </a:rPr>
              <a:t>Draw up a plan led by the young person</a:t>
            </a:r>
          </a:p>
          <a:p>
            <a:pPr marL="342900" indent="-342900">
              <a:buFont typeface="+mj-lt"/>
              <a:buAutoNum type="arabicPeriod"/>
            </a:pPr>
            <a:endParaRPr lang="en-GB" dirty="0"/>
          </a:p>
          <a:p>
            <a:r>
              <a:rPr lang="en-GB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9901417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2966CB6C-09F2-4B83-AC69-2962450E5BCD}"/>
              </a:ext>
            </a:extLst>
          </p:cNvPr>
          <p:cNvSpPr txBox="1"/>
          <p:nvPr/>
        </p:nvSpPr>
        <p:spPr>
          <a:xfrm>
            <a:off x="1961081" y="1144929"/>
            <a:ext cx="9411287" cy="49244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b="1" u="sng" dirty="0">
                <a:solidFill>
                  <a:schemeClr val="accent2">
                    <a:lumMod val="75000"/>
                  </a:schemeClr>
                </a:solidFill>
                <a:latin typeface="Comic Sans MS" panose="030F0702030302020204" pitchFamily="66" charset="0"/>
              </a:rPr>
              <a:t>What we offer</a:t>
            </a:r>
          </a:p>
          <a:p>
            <a:endParaRPr lang="en-GB" dirty="0">
              <a:solidFill>
                <a:schemeClr val="accent2">
                  <a:lumMod val="75000"/>
                </a:schemeClr>
              </a:solidFill>
            </a:endParaRPr>
          </a:p>
          <a:p>
            <a:r>
              <a:rPr lang="en-GB" sz="2400" dirty="0">
                <a:solidFill>
                  <a:schemeClr val="accent2">
                    <a:lumMod val="75000"/>
                  </a:schemeClr>
                </a:solidFill>
                <a:latin typeface="Comic Sans MS" panose="030F0702030302020204" pitchFamily="66" charset="0"/>
              </a:rPr>
              <a:t>Relationship building </a:t>
            </a:r>
          </a:p>
          <a:p>
            <a:r>
              <a:rPr lang="en-GB" sz="2400" dirty="0">
                <a:solidFill>
                  <a:schemeClr val="accent2">
                    <a:lumMod val="75000"/>
                  </a:schemeClr>
                </a:solidFill>
                <a:latin typeface="Comic Sans MS" panose="030F0702030302020204" pitchFamily="66" charset="0"/>
              </a:rPr>
              <a:t>Manage Feelings Programme</a:t>
            </a:r>
          </a:p>
          <a:p>
            <a:r>
              <a:rPr lang="en-GB" sz="2400" dirty="0">
                <a:solidFill>
                  <a:schemeClr val="accent2">
                    <a:lumMod val="75000"/>
                  </a:schemeClr>
                </a:solidFill>
                <a:latin typeface="Comic Sans MS" panose="030F0702030302020204" pitchFamily="66" charset="0"/>
              </a:rPr>
              <a:t>Anger Gremlin</a:t>
            </a:r>
          </a:p>
          <a:p>
            <a:r>
              <a:rPr lang="en-GB" sz="2400" dirty="0">
                <a:solidFill>
                  <a:schemeClr val="accent2">
                    <a:lumMod val="75000"/>
                  </a:schemeClr>
                </a:solidFill>
                <a:latin typeface="Comic Sans MS" panose="030F0702030302020204" pitchFamily="66" charset="0"/>
              </a:rPr>
              <a:t>Healthy Relationships</a:t>
            </a:r>
          </a:p>
          <a:p>
            <a:r>
              <a:rPr lang="en-GB" sz="2400" dirty="0">
                <a:solidFill>
                  <a:schemeClr val="accent2">
                    <a:lumMod val="75000"/>
                  </a:schemeClr>
                </a:solidFill>
                <a:latin typeface="Comic Sans MS" panose="030F0702030302020204" pitchFamily="66" charset="0"/>
              </a:rPr>
              <a:t>Anxiety Gremlin</a:t>
            </a:r>
          </a:p>
          <a:p>
            <a:r>
              <a:rPr lang="en-GB" sz="2400" dirty="0">
                <a:solidFill>
                  <a:schemeClr val="accent2">
                    <a:lumMod val="75000"/>
                  </a:schemeClr>
                </a:solidFill>
                <a:latin typeface="Comic Sans MS" panose="030F0702030302020204" pitchFamily="66" charset="0"/>
              </a:rPr>
              <a:t>DBT skills</a:t>
            </a:r>
          </a:p>
          <a:p>
            <a:r>
              <a:rPr lang="en-GB" sz="2400" dirty="0">
                <a:solidFill>
                  <a:schemeClr val="accent2">
                    <a:lumMod val="75000"/>
                  </a:schemeClr>
                </a:solidFill>
                <a:latin typeface="Comic Sans MS" panose="030F0702030302020204" pitchFamily="66" charset="0"/>
              </a:rPr>
              <a:t>Online Safety</a:t>
            </a:r>
          </a:p>
          <a:p>
            <a:r>
              <a:rPr lang="en-GB" sz="2400" dirty="0">
                <a:solidFill>
                  <a:schemeClr val="accent2">
                    <a:lumMod val="75000"/>
                  </a:schemeClr>
                </a:solidFill>
                <a:latin typeface="Comic Sans MS" panose="030F0702030302020204" pitchFamily="66" charset="0"/>
              </a:rPr>
              <a:t>Consequential Thinking</a:t>
            </a:r>
          </a:p>
          <a:p>
            <a:r>
              <a:rPr lang="en-GB" sz="2400" dirty="0">
                <a:solidFill>
                  <a:schemeClr val="accent2">
                    <a:lumMod val="75000"/>
                  </a:schemeClr>
                </a:solidFill>
                <a:latin typeface="Comic Sans MS" panose="030F0702030302020204" pitchFamily="66" charset="0"/>
              </a:rPr>
              <a:t>Self Esteem</a:t>
            </a:r>
          </a:p>
          <a:p>
            <a:r>
              <a:rPr lang="en-GB" sz="2400" dirty="0">
                <a:solidFill>
                  <a:schemeClr val="accent2">
                    <a:lumMod val="75000"/>
                  </a:schemeClr>
                </a:solidFill>
                <a:latin typeface="Comic Sans MS" panose="030F0702030302020204" pitchFamily="66" charset="0"/>
              </a:rPr>
              <a:t>Group work</a:t>
            </a:r>
          </a:p>
          <a:p>
            <a:r>
              <a:rPr lang="en-GB" sz="2400" dirty="0">
                <a:solidFill>
                  <a:schemeClr val="accent2">
                    <a:lumMod val="75000"/>
                  </a:schemeClr>
                </a:solidFill>
                <a:latin typeface="Comic Sans MS" panose="030F0702030302020204" pitchFamily="66" charset="0"/>
              </a:rPr>
              <a:t>Support around harmful sexual behaviour </a:t>
            </a:r>
          </a:p>
        </p:txBody>
      </p:sp>
    </p:spTree>
    <p:extLst>
      <p:ext uri="{BB962C8B-B14F-4D97-AF65-F5344CB8AC3E}">
        <p14:creationId xmlns:p14="http://schemas.microsoft.com/office/powerpoint/2010/main" val="27399059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63EB1022-DD65-475A-932D-C538C4BEEA38}"/>
              </a:ext>
            </a:extLst>
          </p:cNvPr>
          <p:cNvSpPr txBox="1"/>
          <p:nvPr/>
        </p:nvSpPr>
        <p:spPr>
          <a:xfrm>
            <a:off x="1617785" y="1195754"/>
            <a:ext cx="9833317" cy="37240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b="1" u="sng" dirty="0">
                <a:solidFill>
                  <a:schemeClr val="accent2">
                    <a:lumMod val="75000"/>
                  </a:schemeClr>
                </a:solidFill>
                <a:latin typeface="Comic Sans MS" panose="030F0702030302020204" pitchFamily="66" charset="0"/>
              </a:rPr>
              <a:t>Who we work with</a:t>
            </a:r>
            <a:endParaRPr lang="en-GB" dirty="0">
              <a:solidFill>
                <a:schemeClr val="accent2">
                  <a:lumMod val="75000"/>
                </a:schemeClr>
              </a:solidFill>
            </a:endParaRPr>
          </a:p>
          <a:p>
            <a:endParaRPr lang="en-GB" dirty="0">
              <a:solidFill>
                <a:schemeClr val="accent2">
                  <a:lumMod val="75000"/>
                </a:schemeClr>
              </a:solidFill>
            </a:endParaRPr>
          </a:p>
          <a:p>
            <a:r>
              <a:rPr lang="en-GB" sz="2400" dirty="0">
                <a:solidFill>
                  <a:schemeClr val="accent2">
                    <a:lumMod val="75000"/>
                  </a:schemeClr>
                </a:solidFill>
                <a:latin typeface="Comic Sans MS" panose="030F0702030302020204" pitchFamily="66" charset="0"/>
              </a:rPr>
              <a:t>Family </a:t>
            </a:r>
          </a:p>
          <a:p>
            <a:r>
              <a:rPr lang="en-GB" sz="2400" dirty="0">
                <a:solidFill>
                  <a:schemeClr val="accent2">
                    <a:lumMod val="75000"/>
                  </a:schemeClr>
                </a:solidFill>
                <a:latin typeface="Comic Sans MS" panose="030F0702030302020204" pitchFamily="66" charset="0"/>
              </a:rPr>
              <a:t>Schools</a:t>
            </a:r>
          </a:p>
          <a:p>
            <a:r>
              <a:rPr lang="en-GB" sz="2400" dirty="0">
                <a:solidFill>
                  <a:schemeClr val="accent2">
                    <a:lumMod val="75000"/>
                  </a:schemeClr>
                </a:solidFill>
                <a:latin typeface="Comic Sans MS" panose="030F0702030302020204" pitchFamily="66" charset="0"/>
              </a:rPr>
              <a:t>CAMHS</a:t>
            </a:r>
          </a:p>
          <a:p>
            <a:r>
              <a:rPr lang="en-GB" sz="2400" dirty="0">
                <a:solidFill>
                  <a:schemeClr val="accent2">
                    <a:lumMod val="75000"/>
                  </a:schemeClr>
                </a:solidFill>
                <a:latin typeface="Comic Sans MS" panose="030F0702030302020204" pitchFamily="66" charset="0"/>
              </a:rPr>
              <a:t>Social care</a:t>
            </a:r>
          </a:p>
          <a:p>
            <a:r>
              <a:rPr lang="en-GB" sz="2400" dirty="0">
                <a:solidFill>
                  <a:schemeClr val="accent2">
                    <a:lumMod val="75000"/>
                  </a:schemeClr>
                </a:solidFill>
                <a:latin typeface="Comic Sans MS" panose="030F0702030302020204" pitchFamily="66" charset="0"/>
              </a:rPr>
              <a:t>SAS</a:t>
            </a:r>
          </a:p>
          <a:p>
            <a:r>
              <a:rPr lang="en-GB" sz="2400" dirty="0">
                <a:solidFill>
                  <a:schemeClr val="accent2">
                    <a:lumMod val="75000"/>
                  </a:schemeClr>
                </a:solidFill>
                <a:latin typeface="Comic Sans MS" panose="030F0702030302020204" pitchFamily="66" charset="0"/>
              </a:rPr>
              <a:t>Police</a:t>
            </a:r>
          </a:p>
          <a:p>
            <a:r>
              <a:rPr lang="en-GB" sz="2400" dirty="0">
                <a:solidFill>
                  <a:schemeClr val="accent2">
                    <a:lumMod val="75000"/>
                  </a:schemeClr>
                </a:solidFill>
                <a:latin typeface="Comic Sans MS" panose="030F0702030302020204" pitchFamily="66" charset="0"/>
              </a:rPr>
              <a:t>HIF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594891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93CF251D-390B-4EAF-A242-9573CBB07220}"/>
              </a:ext>
            </a:extLst>
          </p:cNvPr>
          <p:cNvSpPr txBox="1"/>
          <p:nvPr/>
        </p:nvSpPr>
        <p:spPr>
          <a:xfrm>
            <a:off x="1111348" y="984738"/>
            <a:ext cx="10353821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b="1" u="sng" dirty="0">
                <a:solidFill>
                  <a:schemeClr val="accent2">
                    <a:lumMod val="75000"/>
                  </a:schemeClr>
                </a:solidFill>
                <a:latin typeface="Comic Sans MS" panose="030F0702030302020204" pitchFamily="66" charset="0"/>
              </a:rPr>
              <a:t>Ending </a:t>
            </a:r>
            <a:r>
              <a:rPr lang="en-GB" sz="3200" b="1" u="sng">
                <a:solidFill>
                  <a:schemeClr val="accent2">
                    <a:lumMod val="75000"/>
                  </a:schemeClr>
                </a:solidFill>
                <a:latin typeface="Comic Sans MS" panose="030F0702030302020204" pitchFamily="66" charset="0"/>
              </a:rPr>
              <a:t>our support</a:t>
            </a:r>
            <a:endParaRPr lang="en-GB" sz="3200" b="1" u="sng" dirty="0">
              <a:solidFill>
                <a:schemeClr val="accent2">
                  <a:lumMod val="75000"/>
                </a:schemeClr>
              </a:solidFill>
              <a:latin typeface="Comic Sans MS" panose="030F0702030302020204" pitchFamily="66" charset="0"/>
            </a:endParaRPr>
          </a:p>
          <a:p>
            <a:endParaRPr lang="en-GB" sz="3200" b="1" u="sng" dirty="0">
              <a:solidFill>
                <a:schemeClr val="accent2">
                  <a:lumMod val="75000"/>
                </a:schemeClr>
              </a:solidFill>
              <a:latin typeface="Comic Sans MS" panose="030F0702030302020204" pitchFamily="66" charset="0"/>
            </a:endParaRPr>
          </a:p>
          <a:p>
            <a:r>
              <a:rPr lang="en-GB" sz="2400" dirty="0">
                <a:solidFill>
                  <a:schemeClr val="accent2">
                    <a:lumMod val="75000"/>
                  </a:schemeClr>
                </a:solidFill>
                <a:latin typeface="Comic Sans MS" panose="030F0702030302020204" pitchFamily="66" charset="0"/>
              </a:rPr>
              <a:t>Re score goals</a:t>
            </a:r>
          </a:p>
          <a:p>
            <a:r>
              <a:rPr lang="en-GB" sz="2400" dirty="0">
                <a:solidFill>
                  <a:schemeClr val="accent2">
                    <a:lumMod val="75000"/>
                  </a:schemeClr>
                </a:solidFill>
                <a:latin typeface="Comic Sans MS" panose="030F0702030302020204" pitchFamily="66" charset="0"/>
              </a:rPr>
              <a:t>SDQ follow up</a:t>
            </a:r>
          </a:p>
          <a:p>
            <a:r>
              <a:rPr lang="en-GB" sz="2400" dirty="0">
                <a:solidFill>
                  <a:schemeClr val="accent2">
                    <a:lumMod val="75000"/>
                  </a:schemeClr>
                </a:solidFill>
                <a:latin typeface="Comic Sans MS" panose="030F0702030302020204" pitchFamily="66" charset="0"/>
              </a:rPr>
              <a:t>Gain feedback</a:t>
            </a:r>
          </a:p>
          <a:p>
            <a:r>
              <a:rPr lang="en-GB" sz="2400" dirty="0">
                <a:solidFill>
                  <a:schemeClr val="accent2">
                    <a:lumMod val="75000"/>
                  </a:schemeClr>
                </a:solidFill>
                <a:latin typeface="Comic Sans MS" panose="030F0702030302020204" pitchFamily="66" charset="0"/>
              </a:rPr>
              <a:t>Signposting </a:t>
            </a:r>
          </a:p>
          <a:p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99485078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146E8DF3781BB4EA4ADF6369C57CBFC" ma:contentTypeVersion="10" ma:contentTypeDescription="Create a new document." ma:contentTypeScope="" ma:versionID="135df84bc37437e50f392c10b27b82cd">
  <xsd:schema xmlns:xsd="http://www.w3.org/2001/XMLSchema" xmlns:xs="http://www.w3.org/2001/XMLSchema" xmlns:p="http://schemas.microsoft.com/office/2006/metadata/properties" xmlns:ns2="c172fc8c-a7a5-401d-a154-74190efbdf13" xmlns:ns3="4ef0889f-252a-4c55-8aa4-c1bc53974a8f" targetNamespace="http://schemas.microsoft.com/office/2006/metadata/properties" ma:root="true" ma:fieldsID="d0b30cfb7ade2a28193e3f5004dfa9c2" ns2:_="" ns3:_="">
    <xsd:import namespace="c172fc8c-a7a5-401d-a154-74190efbdf13"/>
    <xsd:import namespace="4ef0889f-252a-4c55-8aa4-c1bc53974a8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ServiceEventHashCode" minOccurs="0"/>
                <xsd:element ref="ns2:MediaServiceGenerationTim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172fc8c-a7a5-401d-a154-74190efbdf1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OCR" ma:index="12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3" nillable="true" ma:displayName="MediaServiceLocation" ma:internalName="MediaServiceLocation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ef0889f-252a-4c55-8aa4-c1bc53974a8f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0A8B0277-B229-424B-A72E-C124BA297D42}">
  <ds:schemaRefs>
    <ds:schemaRef ds:uri="http://schemas.microsoft.com/office/2006/documentManagement/types"/>
    <ds:schemaRef ds:uri="http://schemas.microsoft.com/office/infopath/2007/PartnerControls"/>
    <ds:schemaRef ds:uri="c172fc8c-a7a5-401d-a154-74190efbdf13"/>
    <ds:schemaRef ds:uri="http://purl.org/dc/elements/1.1/"/>
    <ds:schemaRef ds:uri="http://schemas.microsoft.com/office/2006/metadata/properties"/>
    <ds:schemaRef ds:uri="http://purl.org/dc/terms/"/>
    <ds:schemaRef ds:uri="http://schemas.openxmlformats.org/package/2006/metadata/core-properties"/>
    <ds:schemaRef ds:uri="4ef0889f-252a-4c55-8aa4-c1bc53974a8f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85C911A3-65CB-4DC2-90A9-DB3EAC65613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BB52DCC3-55A0-4312-A01D-618203B511B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172fc8c-a7a5-401d-a154-74190efbdf13"/>
    <ds:schemaRef ds:uri="4ef0889f-252a-4c55-8aa4-c1bc53974a8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151</TotalTime>
  <Words>111</Words>
  <Application>Microsoft Office PowerPoint</Application>
  <PresentationFormat>Widescreen</PresentationFormat>
  <Paragraphs>48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Arial</vt:lpstr>
      <vt:lpstr>Calibri</vt:lpstr>
      <vt:lpstr>Comic Sans MS</vt:lpstr>
      <vt:lpstr>Trebuchet MS</vt:lpstr>
      <vt:lpstr>Wingdings 3</vt:lpstr>
      <vt:lpstr>Facet</vt:lpstr>
      <vt:lpstr>YISP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YISP</dc:title>
  <dc:creator>Jenny Tungate</dc:creator>
  <cp:lastModifiedBy>Vicky Marriott</cp:lastModifiedBy>
  <cp:revision>7</cp:revision>
  <cp:lastPrinted>2018-10-01T11:43:09Z</cp:lastPrinted>
  <dcterms:created xsi:type="dcterms:W3CDTF">2018-09-17T14:50:13Z</dcterms:created>
  <dcterms:modified xsi:type="dcterms:W3CDTF">2018-10-08T11:49:21Z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0x010100C146E8DF3781BB4EA4ADF6369C57CBFC</vt:lpwstr>
  </property>
  <property fmtid="{D5CDD505-2E9C-101B-9397-08002B2CF9AE}" pid="3" name="_dlc_DocIdItemGuid">
    <vt:lpwstr>cbd71d4b-32e1-4964-8abd-29a498b5b14f</vt:lpwstr>
  </property>
  <property fmtid="{D5CDD505-2E9C-101B-9397-08002B2CF9AE}" pid="4" name="_AdHocReviewCycleID">
    <vt:i4>121601489</vt:i4>
  </property>
  <property fmtid="{D5CDD505-2E9C-101B-9397-08002B2CF9AE}" pid="5" name="_NewReviewCycle">
    <vt:lpwstr/>
  </property>
  <property fmtid="{D5CDD505-2E9C-101B-9397-08002B2CF9AE}" pid="6" name="_EmailSubject">
    <vt:lpwstr>AGM YISP slides</vt:lpwstr>
  </property>
  <property fmtid="{D5CDD505-2E9C-101B-9397-08002B2CF9AE}" pid="7" name="_AuthorEmail">
    <vt:lpwstr>Jenny.Tungate@n-somerset.gov.uk</vt:lpwstr>
  </property>
  <property fmtid="{D5CDD505-2E9C-101B-9397-08002B2CF9AE}" pid="8" name="_AuthorEmailDisplayName">
    <vt:lpwstr>Jenny Tungate</vt:lpwstr>
  </property>
</Properties>
</file>