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63" r:id="rId5"/>
    <p:sldId id="260" r:id="rId6"/>
    <p:sldId id="261" r:id="rId7"/>
    <p:sldId id="258" r:id="rId8"/>
    <p:sldId id="259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358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4D72-3521-4AD3-BB91-49BD65D3E907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5B0A-7554-4397-A18D-CA8BC5860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1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884A-0D6E-46E5-A1D5-D86F86B328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815A-EA49-468D-BD11-C79B2F520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815A-EA49-468D-BD11-C79B2F5208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428999"/>
            <a:ext cx="6834002" cy="513671"/>
          </a:xfrm>
          <a:ln>
            <a:noFill/>
          </a:ln>
        </p:spPr>
        <p:txBody>
          <a:bodyPr anchor="b"/>
          <a:lstStyle>
            <a:lvl1pPr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942670"/>
            <a:ext cx="6834002" cy="40200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25E5E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799" y="6372288"/>
            <a:ext cx="2584450" cy="230122"/>
          </a:xfrm>
          <a:prstGeom prst="rect">
            <a:avLst/>
          </a:prstGeom>
        </p:spPr>
      </p:pic>
      <p:pic>
        <p:nvPicPr>
          <p:cNvPr id="12" name="Picture 11" descr="Curo_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9801" y="5307581"/>
            <a:ext cx="1323786" cy="1294829"/>
          </a:xfrm>
          <a:prstGeom prst="rect">
            <a:avLst/>
          </a:prstGeom>
        </p:spPr>
      </p:pic>
      <p:pic>
        <p:nvPicPr>
          <p:cNvPr id="14" name="Picture 13" descr="Curo_hell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2348" y="0"/>
            <a:ext cx="4591652" cy="316695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685197" y="5849447"/>
            <a:ext cx="3867151" cy="4020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25E5E"/>
                </a:solidFill>
              </a:rPr>
              <a:t>www.curo-group.co.uk</a:t>
            </a:r>
            <a:endParaRPr lang="en-US" dirty="0">
              <a:solidFill>
                <a:srgbClr val="625E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AB5-AB51-4C97-BDE3-86F38EB5D6AD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3" y="1600202"/>
            <a:ext cx="2649600" cy="2649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FBB2-4113-4CC5-8588-FD46BF0214D5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89" y="1600201"/>
            <a:ext cx="2118722" cy="34021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2F1-2AC1-4E44-8D02-D853D3958D99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88" y="1619205"/>
            <a:ext cx="2649600" cy="33190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57C0-30A5-4E9A-857B-E0F2E49301EF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1586754"/>
            <a:ext cx="2649600" cy="27143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4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3D1-7019-403E-830B-1555ABA1278B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3" y="1625226"/>
            <a:ext cx="2649600" cy="26496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3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7B9-F2A2-47CA-902D-94495FB42001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1627096"/>
            <a:ext cx="2649600" cy="299809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E5B2-D145-4FEA-9E57-8E8C90ACA1A7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C291-4917-42FE-A03B-0F1373774AD7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56" y="1605320"/>
            <a:ext cx="2649600" cy="26496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9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EC3-9336-43B6-A236-53E21FA14868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5" y="1596277"/>
            <a:ext cx="2649600" cy="2649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1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AEA7-C451-495B-B274-C1E1B6DD20CC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41" y="1626597"/>
            <a:ext cx="2649600" cy="340159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B0C6-69AA-4A15-B7C1-35350562566C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0" y="1600201"/>
            <a:ext cx="2649600" cy="2649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5BA-2904-48BB-AFAD-53C0B8E7AC83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3" y="1640543"/>
            <a:ext cx="2649600" cy="296994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7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789E-3721-4313-909E-6F53129F524B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94" y="1600201"/>
            <a:ext cx="2649600" cy="2649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119-0120-40FB-B510-2B91CF887E4E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3" y="1613648"/>
            <a:ext cx="2649600" cy="2649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683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625E5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625E5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625E5E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625E5E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625E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4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58394"/>
          </a:xfrm>
          <a:prstGeom prst="rect">
            <a:avLst/>
          </a:prstGeom>
          <a:solidFill>
            <a:srgbClr val="625E5E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E5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C7C9DB8-6420-4CC7-91C9-80C12656A3F9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ED0CD92-BE50-BC4B-A6D4-5C17E23BE5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6358204"/>
            <a:ext cx="8229600" cy="1588"/>
          </a:xfrm>
          <a:prstGeom prst="line">
            <a:avLst/>
          </a:prstGeom>
          <a:ln cap="rnd">
            <a:solidFill>
              <a:srgbClr val="92D0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63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9" r:id="rId12"/>
    <p:sldLayoutId id="2147483662" r:id="rId13"/>
    <p:sldLayoutId id="2147483661" r:id="rId14"/>
    <p:sldLayoutId id="2147483660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3187337"/>
            <a:ext cx="7839892" cy="1576252"/>
          </a:xfrm>
        </p:spPr>
        <p:txBody>
          <a:bodyPr>
            <a:normAutofit/>
          </a:bodyPr>
          <a:lstStyle/>
          <a:p>
            <a:r>
              <a:rPr lang="en-GB" b="1" dirty="0" smtClean="0"/>
              <a:t>Intervention in Action</a:t>
            </a:r>
            <a:br>
              <a:rPr lang="en-GB" b="1" dirty="0" smtClean="0"/>
            </a:br>
            <a:r>
              <a:rPr lang="en-GB" b="1" dirty="0" smtClean="0"/>
              <a:t>in Self-care and Prevention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200" b="1" dirty="0" smtClean="0"/>
              <a:t>The experience in ‘Community Connect’</a:t>
            </a:r>
            <a:endParaRPr lang="en-GB" sz="2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799" y="5042531"/>
            <a:ext cx="1796144" cy="428692"/>
          </a:xfrm>
        </p:spPr>
        <p:txBody>
          <a:bodyPr>
            <a:noAutofit/>
          </a:bodyPr>
          <a:lstStyle/>
          <a:p>
            <a:r>
              <a:rPr lang="en-GB" sz="1800" dirty="0" smtClean="0"/>
              <a:t>Stefania Rulli </a:t>
            </a:r>
          </a:p>
          <a:p>
            <a:endParaRPr lang="en-GB" sz="800" dirty="0" smtClean="0"/>
          </a:p>
          <a:p>
            <a:r>
              <a:rPr lang="en-GB" sz="1400" dirty="0" smtClean="0"/>
              <a:t>	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85" y="5471224"/>
            <a:ext cx="1569550" cy="966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23" y="5471223"/>
            <a:ext cx="1095306" cy="100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431" y="5527737"/>
            <a:ext cx="130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@</a:t>
            </a:r>
            <a:r>
              <a:rPr lang="en-GB" sz="1600" dirty="0" err="1" smtClean="0"/>
              <a:t>BriStiffy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1" y="5540339"/>
            <a:ext cx="313350" cy="31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2: </a:t>
            </a:r>
            <a:r>
              <a:rPr lang="en-GB" dirty="0" smtClean="0"/>
              <a:t>Paula </a:t>
            </a:r>
            <a:r>
              <a:rPr lang="en-GB" dirty="0"/>
              <a:t>(</a:t>
            </a:r>
            <a:r>
              <a:rPr lang="en-GB" dirty="0" err="1"/>
              <a:t>Contd</a:t>
            </a:r>
            <a:r>
              <a:rPr lang="en-GB" dirty="0"/>
              <a:t>…)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14994"/>
            <a:ext cx="8229600" cy="5120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500" kern="1200">
                <a:solidFill>
                  <a:srgbClr val="625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500" kern="1200">
                <a:solidFill>
                  <a:srgbClr val="625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500" kern="1200">
                <a:solidFill>
                  <a:srgbClr val="625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500" kern="1200">
                <a:solidFill>
                  <a:srgbClr val="625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500" kern="1200">
                <a:solidFill>
                  <a:srgbClr val="625E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9600" b="1" dirty="0" smtClean="0"/>
              <a:t>Outcomes</a:t>
            </a:r>
          </a:p>
          <a:p>
            <a:pPr marL="0" indent="0">
              <a:buFont typeface="Arial"/>
              <a:buNone/>
            </a:pPr>
            <a:endParaRPr lang="en-GB" sz="8000" b="1" dirty="0" smtClean="0"/>
          </a:p>
          <a:p>
            <a:r>
              <a:rPr lang="en-GB" sz="8000" dirty="0" smtClean="0"/>
              <a:t>Paula </a:t>
            </a:r>
            <a:r>
              <a:rPr lang="en-GB" sz="8000" dirty="0"/>
              <a:t>has had </a:t>
            </a:r>
            <a:r>
              <a:rPr lang="en-GB" sz="8000" dirty="0" smtClean="0"/>
              <a:t>her </a:t>
            </a:r>
            <a:r>
              <a:rPr lang="en-GB" sz="8000" dirty="0"/>
              <a:t>home cleared of rubbish </a:t>
            </a:r>
            <a:r>
              <a:rPr lang="en-GB" sz="8000" dirty="0" smtClean="0"/>
              <a:t> </a:t>
            </a:r>
            <a:endParaRPr lang="en-GB" sz="8000" dirty="0"/>
          </a:p>
          <a:p>
            <a:r>
              <a:rPr lang="en-GB" sz="8000" dirty="0" smtClean="0"/>
              <a:t>Her </a:t>
            </a:r>
            <a:r>
              <a:rPr lang="en-GB" sz="8000" dirty="0"/>
              <a:t>water is back </a:t>
            </a:r>
            <a:r>
              <a:rPr lang="en-GB" sz="8000" dirty="0" smtClean="0"/>
              <a:t>on</a:t>
            </a:r>
            <a:endParaRPr lang="en-GB" sz="8000" dirty="0"/>
          </a:p>
          <a:p>
            <a:r>
              <a:rPr lang="en-GB" sz="8000" dirty="0" smtClean="0"/>
              <a:t>Her </a:t>
            </a:r>
            <a:r>
              <a:rPr lang="en-GB" sz="8000" dirty="0"/>
              <a:t>garden is due to be </a:t>
            </a:r>
            <a:r>
              <a:rPr lang="en-GB" sz="8000" dirty="0" smtClean="0"/>
              <a:t>cleared</a:t>
            </a:r>
            <a:endParaRPr lang="en-GB" sz="8000" dirty="0"/>
          </a:p>
          <a:p>
            <a:r>
              <a:rPr lang="en-GB" sz="8000" dirty="0" smtClean="0"/>
              <a:t>Her </a:t>
            </a:r>
            <a:r>
              <a:rPr lang="en-GB" sz="8000" dirty="0"/>
              <a:t>leak in his roof is due to be </a:t>
            </a:r>
            <a:r>
              <a:rPr lang="en-GB" sz="8000" dirty="0" smtClean="0"/>
              <a:t>fixed</a:t>
            </a:r>
            <a:endParaRPr lang="en-GB" sz="8000" dirty="0"/>
          </a:p>
          <a:p>
            <a:r>
              <a:rPr lang="en-GB" sz="8000" dirty="0" smtClean="0"/>
              <a:t>She attends </a:t>
            </a:r>
            <a:r>
              <a:rPr lang="en-GB" sz="8000" dirty="0"/>
              <a:t>the </a:t>
            </a:r>
            <a:r>
              <a:rPr lang="en-GB" sz="8000" dirty="0" smtClean="0"/>
              <a:t>local lunch club</a:t>
            </a:r>
            <a:endParaRPr lang="en-GB" sz="8000" dirty="0"/>
          </a:p>
          <a:p>
            <a:r>
              <a:rPr lang="en-GB" sz="8000" dirty="0" smtClean="0"/>
              <a:t>She </a:t>
            </a:r>
            <a:r>
              <a:rPr lang="en-GB" sz="8000" dirty="0"/>
              <a:t>is now on medication from the doctor for </a:t>
            </a:r>
            <a:r>
              <a:rPr lang="en-GB" sz="8000" dirty="0" smtClean="0"/>
              <a:t>her </a:t>
            </a:r>
            <a:r>
              <a:rPr lang="en-GB" sz="8000" dirty="0"/>
              <a:t>mental </a:t>
            </a:r>
            <a:r>
              <a:rPr lang="en-GB" sz="8000" dirty="0" smtClean="0"/>
              <a:t>health</a:t>
            </a:r>
            <a:endParaRPr lang="en-GB" sz="8000" dirty="0"/>
          </a:p>
          <a:p>
            <a:r>
              <a:rPr lang="en-GB" sz="8000" dirty="0" smtClean="0"/>
              <a:t>She </a:t>
            </a:r>
            <a:r>
              <a:rPr lang="en-GB" sz="8000" dirty="0"/>
              <a:t>has been able to access some money to enable </a:t>
            </a:r>
            <a:r>
              <a:rPr lang="en-GB" sz="8000" dirty="0" smtClean="0"/>
              <a:t>her </a:t>
            </a:r>
            <a:r>
              <a:rPr lang="en-GB" sz="8000" dirty="0"/>
              <a:t>to pay </a:t>
            </a:r>
            <a:r>
              <a:rPr lang="en-GB" sz="8000" dirty="0" smtClean="0"/>
              <a:t>her bills </a:t>
            </a:r>
            <a:endParaRPr lang="en-GB" sz="8000" dirty="0"/>
          </a:p>
          <a:p>
            <a:pPr marL="0" indent="0">
              <a:buNone/>
            </a:pPr>
            <a:r>
              <a:rPr lang="en-GB" sz="6400" dirty="0"/>
              <a:t> </a:t>
            </a:r>
          </a:p>
          <a:p>
            <a:pPr marL="0" indent="0">
              <a:buNone/>
            </a:pPr>
            <a:r>
              <a:rPr lang="en-GB" sz="6400" b="1" dirty="0"/>
              <a:t> </a:t>
            </a:r>
            <a:endParaRPr lang="en-GB" sz="6400" dirty="0"/>
          </a:p>
          <a:p>
            <a:r>
              <a:rPr lang="en-GB" sz="6400" b="1" dirty="0" smtClean="0"/>
              <a:t>Paula states she has </a:t>
            </a:r>
            <a:r>
              <a:rPr lang="en-GB" sz="6400" b="1" dirty="0"/>
              <a:t>reduced </a:t>
            </a:r>
            <a:r>
              <a:rPr lang="en-GB" sz="6400" b="1" dirty="0" smtClean="0"/>
              <a:t>her </a:t>
            </a:r>
            <a:r>
              <a:rPr lang="en-GB" sz="6400" b="1" dirty="0"/>
              <a:t>attendance at the GP surgery and now only attends the leg </a:t>
            </a:r>
            <a:r>
              <a:rPr lang="en-GB" sz="6400" b="1" dirty="0" smtClean="0"/>
              <a:t>club once </a:t>
            </a:r>
            <a:r>
              <a:rPr lang="en-GB" sz="6400" b="1" dirty="0"/>
              <a:t>a week</a:t>
            </a:r>
            <a:r>
              <a:rPr lang="en-GB" sz="6400" dirty="0"/>
              <a:t>. </a:t>
            </a:r>
            <a:r>
              <a:rPr lang="en-GB" sz="6400" dirty="0" smtClean="0"/>
              <a:t>The Coordinator of the leg club has </a:t>
            </a:r>
            <a:r>
              <a:rPr lang="en-GB" sz="6400" dirty="0"/>
              <a:t>reported a huge improvement in </a:t>
            </a:r>
            <a:r>
              <a:rPr lang="en-GB" sz="6400" dirty="0" smtClean="0"/>
              <a:t>Paula’s </a:t>
            </a:r>
            <a:r>
              <a:rPr lang="en-GB" sz="6400" dirty="0"/>
              <a:t>confidence as </a:t>
            </a:r>
            <a:r>
              <a:rPr lang="en-GB" sz="6400" dirty="0" smtClean="0"/>
              <a:t>she now interacts </a:t>
            </a:r>
            <a:r>
              <a:rPr lang="en-GB" sz="6400" dirty="0"/>
              <a:t>with other people rather than </a:t>
            </a:r>
            <a:r>
              <a:rPr lang="en-GB" sz="6400" dirty="0" smtClean="0"/>
              <a:t>keeping </a:t>
            </a:r>
            <a:r>
              <a:rPr lang="en-GB" sz="6400" dirty="0"/>
              <a:t>to </a:t>
            </a:r>
            <a:r>
              <a:rPr lang="en-GB" sz="6400" dirty="0" smtClean="0"/>
              <a:t>herself. She </a:t>
            </a:r>
            <a:r>
              <a:rPr lang="en-GB" sz="6400" dirty="0"/>
              <a:t>is more positive about </a:t>
            </a:r>
            <a:r>
              <a:rPr lang="en-GB" sz="6400" dirty="0" smtClean="0"/>
              <a:t>her </a:t>
            </a:r>
            <a:r>
              <a:rPr lang="en-GB" sz="6400" dirty="0"/>
              <a:t>future and feels able to look forward </a:t>
            </a:r>
            <a:r>
              <a:rPr lang="en-GB" sz="6400" dirty="0" smtClean="0"/>
              <a:t>to it and connecting </a:t>
            </a:r>
            <a:r>
              <a:rPr lang="en-GB" sz="6400" dirty="0"/>
              <a:t>with other people.</a:t>
            </a:r>
          </a:p>
          <a:p>
            <a:r>
              <a:rPr lang="en-GB" sz="4900" b="1" dirty="0"/>
              <a:t> </a:t>
            </a:r>
            <a:endParaRPr lang="en-GB" sz="4900" dirty="0"/>
          </a:p>
          <a:p>
            <a:pPr marL="0" indent="0">
              <a:buFont typeface="Arial"/>
              <a:buNone/>
            </a:pPr>
            <a:r>
              <a:rPr lang="en-GB" b="1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78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251"/>
            <a:ext cx="8229600" cy="4397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two case studies above show that 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b="1" dirty="0" smtClean="0"/>
              <a:t>Self-Care</a:t>
            </a:r>
          </a:p>
          <a:p>
            <a:pPr marL="0" indent="0">
              <a:buNone/>
            </a:pPr>
            <a:r>
              <a:rPr lang="en-GB" sz="2400" i="1" dirty="0" smtClean="0"/>
              <a:t>(i.e. The </a:t>
            </a:r>
            <a:r>
              <a:rPr lang="en-GB" sz="2400" i="1" dirty="0"/>
              <a:t>actions that individuals take for themselves, on behalf of and with </a:t>
            </a:r>
            <a:r>
              <a:rPr lang="en-GB" sz="2400" i="1" dirty="0" smtClean="0"/>
              <a:t>others…)</a:t>
            </a:r>
          </a:p>
          <a:p>
            <a:pPr marL="0" indent="0">
              <a:buNone/>
            </a:pPr>
            <a:endParaRPr lang="en-GB" sz="2400" i="1" dirty="0" smtClean="0"/>
          </a:p>
          <a:p>
            <a:r>
              <a:rPr lang="en-GB" sz="2400" dirty="0"/>
              <a:t>i</a:t>
            </a:r>
            <a:r>
              <a:rPr lang="en-GB" sz="2400" dirty="0" smtClean="0"/>
              <a:t>s useful not only in </a:t>
            </a:r>
            <a:r>
              <a:rPr lang="en-GB" sz="2400" dirty="0" smtClean="0"/>
              <a:t>the </a:t>
            </a:r>
            <a:r>
              <a:rPr lang="en-GB" sz="2400" b="1" i="1" dirty="0" smtClean="0"/>
              <a:t>prevention </a:t>
            </a:r>
            <a:r>
              <a:rPr lang="en-GB" sz="2400" dirty="0" smtClean="0"/>
              <a:t>of ill health, but also for maintaining and improving </a:t>
            </a:r>
            <a:r>
              <a:rPr lang="en-GB" sz="2400" dirty="0" smtClean="0"/>
              <a:t>people’s </a:t>
            </a:r>
            <a:r>
              <a:rPr lang="en-GB" sz="2400" dirty="0" smtClean="0"/>
              <a:t> wellbeing, and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Can reduce pressure on health services</a:t>
            </a:r>
            <a:r>
              <a:rPr lang="en-GB" sz="2400" dirty="0" smtClean="0"/>
              <a:t> </a:t>
            </a:r>
          </a:p>
          <a:p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40645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7" y="391886"/>
            <a:ext cx="4554583" cy="592183"/>
          </a:xfrm>
        </p:spPr>
        <p:txBody>
          <a:bodyPr>
            <a:normAutofit fontScale="90000"/>
          </a:bodyPr>
          <a:lstStyle/>
          <a:p>
            <a:r>
              <a:rPr lang="en-GB" dirty="0"/>
              <a:t>For more information: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23" y="206819"/>
            <a:ext cx="766252" cy="704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2" y="1870278"/>
            <a:ext cx="2846481" cy="1752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9497" y="5646727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@CC_NSC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5" y="5638018"/>
            <a:ext cx="444545" cy="444545"/>
          </a:xfrm>
          <a:prstGeom prst="rect">
            <a:avLst/>
          </a:prstGeom>
        </p:spPr>
      </p:pic>
      <p:pic>
        <p:nvPicPr>
          <p:cNvPr id="15" name="Picture 14" descr="cid:image001.png@01CDE4E5.A53351A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9" y="4380108"/>
            <a:ext cx="417421" cy="3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419497" y="4242792"/>
            <a:ext cx="291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01934 888 803</a:t>
            </a:r>
          </a:p>
          <a:p>
            <a:r>
              <a:rPr lang="en-GB" dirty="0" smtClean="0"/>
              <a:t>01275 888 803</a:t>
            </a:r>
            <a:endParaRPr lang="en-GB" dirty="0"/>
          </a:p>
        </p:txBody>
      </p:sp>
      <p:pic>
        <p:nvPicPr>
          <p:cNvPr id="1029" name="Picture 5" descr="cid:image003.png@01CDE4E5.A53351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9" y="5050971"/>
            <a:ext cx="361111" cy="3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84663" y="5027209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communityconnect@curo-group.co.uk</a:t>
            </a:r>
            <a:endParaRPr lang="en-GB" dirty="0"/>
          </a:p>
        </p:txBody>
      </p:sp>
      <p:pic>
        <p:nvPicPr>
          <p:cNvPr id="1030" name="Picture 6" descr="Curo_LogoRGB_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29" y="164316"/>
            <a:ext cx="786286" cy="7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6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Connect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70" y="136005"/>
            <a:ext cx="1277112" cy="786384"/>
          </a:xfrm>
        </p:spPr>
      </p:pic>
      <p:sp>
        <p:nvSpPr>
          <p:cNvPr id="6" name="TextBox 5"/>
          <p:cNvSpPr txBox="1"/>
          <p:nvPr/>
        </p:nvSpPr>
        <p:spPr>
          <a:xfrm>
            <a:off x="5086134" y="2232303"/>
            <a:ext cx="36532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Asset Based Community Development (ABCD)</a:t>
            </a:r>
          </a:p>
          <a:p>
            <a:endParaRPr lang="en-GB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local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Supporting </a:t>
            </a:r>
            <a:r>
              <a:rPr lang="en-GB" altLang="en-US" dirty="0" smtClean="0"/>
              <a:t>communities </a:t>
            </a:r>
            <a:r>
              <a:rPr lang="en-GB" altLang="en-US" dirty="0"/>
              <a:t>to identify strengths and gaps and set up </a:t>
            </a:r>
            <a:r>
              <a:rPr lang="en-GB" altLang="en-US" dirty="0" smtClean="0"/>
              <a:t>activities/events </a:t>
            </a:r>
            <a:r>
              <a:rPr lang="en-GB" altLang="en-US" dirty="0"/>
              <a:t>to reduce social </a:t>
            </a:r>
            <a:r>
              <a:rPr lang="en-GB" altLang="en-US" dirty="0" smtClean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</a:t>
            </a:r>
            <a:r>
              <a:rPr lang="en-GB" altLang="en-US" dirty="0" smtClean="0"/>
              <a:t>ncrease </a:t>
            </a:r>
            <a:r>
              <a:rPr lang="en-GB" altLang="en-US" dirty="0"/>
              <a:t>opportunities to volunteer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768" y="2326137"/>
            <a:ext cx="37523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Individual Support</a:t>
            </a:r>
          </a:p>
          <a:p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Home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Information and guidance on how to maintain &amp; improve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to </a:t>
            </a:r>
            <a:r>
              <a:rPr lang="en-GB" b="1" dirty="0" smtClean="0"/>
              <a:t>connect</a:t>
            </a:r>
            <a:r>
              <a:rPr lang="en-GB" dirty="0" smtClean="0"/>
              <a:t> with the local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Social prescribing </a:t>
            </a:r>
            <a:r>
              <a:rPr lang="en-GB" sz="1600" dirty="0" smtClean="0"/>
              <a:t>(working </a:t>
            </a:r>
            <a:r>
              <a:rPr lang="en-GB" altLang="en-US" sz="1600" dirty="0"/>
              <a:t>with </a:t>
            </a:r>
            <a:r>
              <a:rPr lang="en-GB" altLang="en-US" sz="1600" dirty="0" smtClean="0"/>
              <a:t>GPs, Health </a:t>
            </a:r>
            <a:r>
              <a:rPr lang="en-GB" altLang="en-US" sz="1600" dirty="0"/>
              <a:t>&amp; Social Care </a:t>
            </a:r>
            <a:r>
              <a:rPr lang="en-GB" altLang="en-US" sz="1600" dirty="0" smtClean="0"/>
              <a:t>Teams, community groups, voluntary sector)</a:t>
            </a:r>
          </a:p>
          <a:p>
            <a:endParaRPr lang="en-GB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b="1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4145173" y="3024634"/>
            <a:ext cx="713559" cy="50509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>
            <a:off x="4145173" y="4153987"/>
            <a:ext cx="739684" cy="531222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7051" y="1288869"/>
            <a:ext cx="842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 to access, commissioned service for North Somerset residents who are 50+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9838" y="2142309"/>
            <a:ext cx="3640183" cy="37533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60009" y="2142309"/>
            <a:ext cx="3770811" cy="37533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9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our ‘tools’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236617"/>
            <a:ext cx="8229600" cy="500742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Time4TEA</a:t>
            </a:r>
            <a:r>
              <a:rPr lang="en-GB" dirty="0" smtClean="0"/>
              <a:t> (Triggers, Enablers, Actions)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2800" b="1" dirty="0" smtClean="0">
                <a:solidFill>
                  <a:schemeClr val="bg1"/>
                </a:solidFill>
              </a:rPr>
              <a:t>5 </a:t>
            </a:r>
            <a:r>
              <a:rPr lang="en-GB" sz="2800" b="1" dirty="0">
                <a:solidFill>
                  <a:schemeClr val="bg1"/>
                </a:solidFill>
              </a:rPr>
              <a:t>Ways to </a:t>
            </a:r>
            <a:r>
              <a:rPr lang="en-GB" sz="2800" b="1" dirty="0" smtClean="0">
                <a:solidFill>
                  <a:schemeClr val="bg1"/>
                </a:solidFill>
              </a:rPr>
              <a:t>Wellbeing</a:t>
            </a:r>
          </a:p>
          <a:p>
            <a:endParaRPr lang="en-GB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 smtClean="0">
                <a:solidFill>
                  <a:schemeClr val="bg1"/>
                </a:solidFill>
              </a:rPr>
              <a:t>MECC</a:t>
            </a:r>
            <a:r>
              <a:rPr lang="en-GB" b="1" dirty="0" smtClean="0"/>
              <a:t> </a:t>
            </a:r>
            <a:r>
              <a:rPr lang="en-GB" dirty="0" smtClean="0"/>
              <a:t>(Making Every Contact Count)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dirty="0" smtClean="0"/>
              <a:t>Asset Based Community Development (</a:t>
            </a:r>
            <a:r>
              <a:rPr lang="en-GB" sz="2800" b="1" dirty="0" smtClean="0">
                <a:solidFill>
                  <a:schemeClr val="bg1"/>
                </a:solidFill>
              </a:rPr>
              <a:t>ABCD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2" y="2596870"/>
            <a:ext cx="5133533" cy="16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‘Self’? care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974"/>
            <a:ext cx="8229600" cy="1914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/>
              <a:t>The Self Care Forum’s definition of Self Care is</a:t>
            </a:r>
            <a:r>
              <a:rPr lang="en-GB" sz="2600" dirty="0" smtClean="0"/>
              <a:t>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600" b="1" i="1" dirty="0"/>
              <a:t>The actions that individuals take for themselves, on behalf of and with others in order to develop, protect, maintain and improve their health, wellbeing or wellness</a:t>
            </a:r>
            <a:endParaRPr lang="en-GB" sz="2600" b="1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72638" y="1288516"/>
            <a:ext cx="465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‘SELF’ is not ‘alone’!</a:t>
            </a:r>
            <a:endParaRPr lang="en-GB" sz="2800" b="1" dirty="0"/>
          </a:p>
        </p:txBody>
      </p:sp>
      <p:pic>
        <p:nvPicPr>
          <p:cNvPr id="1026" name="Picture 2" descr="RGB_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5" y="4255963"/>
            <a:ext cx="1349828" cy="17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RGB_Sp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56" y="3905151"/>
            <a:ext cx="426398" cy="74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RGB_Foot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" y="4811280"/>
            <a:ext cx="603657" cy="60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Curo_RGB_Calculator_A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0" y="3934389"/>
            <a:ext cx="525177" cy="69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RGB_Piggy_Detailed Co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13" y="4812317"/>
            <a:ext cx="630084" cy="6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2992" y="5418033"/>
            <a:ext cx="11495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Self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 descr="Curo_RGB_Artist Palet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33" y="3993609"/>
            <a:ext cx="558021" cy="5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RGB_Tr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97" y="4722741"/>
            <a:ext cx="380790" cy="60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3" name="Picture 9" descr="RGB_C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87" y="4930974"/>
            <a:ext cx="923712" cy="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6" y="3971628"/>
            <a:ext cx="626752" cy="62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07" y="4099741"/>
            <a:ext cx="2112250" cy="161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2440" y="5609405"/>
            <a:ext cx="150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8437" y="5663732"/>
            <a:ext cx="387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/ Community Assets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5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Isolation and Loneliness: impact on wellbeing</a:t>
            </a:r>
            <a:endParaRPr lang="en-GB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3109"/>
            <a:ext cx="7741920" cy="4472275"/>
          </a:xfrm>
        </p:spPr>
      </p:pic>
      <p:sp>
        <p:nvSpPr>
          <p:cNvPr id="5" name="TextBox 4"/>
          <p:cNvSpPr txBox="1"/>
          <p:nvPr/>
        </p:nvSpPr>
        <p:spPr>
          <a:xfrm>
            <a:off x="6548847" y="5953554"/>
            <a:ext cx="242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PHE, Ms </a:t>
            </a:r>
            <a:r>
              <a:rPr lang="en-GB" sz="1600" dirty="0" err="1"/>
              <a:t>Nuzhat</a:t>
            </a:r>
            <a:r>
              <a:rPr lang="en-GB" sz="1600" dirty="0"/>
              <a:t> Ali</a:t>
            </a:r>
          </a:p>
        </p:txBody>
      </p:sp>
    </p:spTree>
    <p:extLst>
      <p:ext uri="{BB962C8B-B14F-4D97-AF65-F5344CB8AC3E}">
        <p14:creationId xmlns:p14="http://schemas.microsoft.com/office/powerpoint/2010/main" val="194979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Isolation and Loneliness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162781"/>
            <a:ext cx="7990113" cy="4894933"/>
          </a:xfrm>
        </p:spPr>
      </p:pic>
      <p:sp>
        <p:nvSpPr>
          <p:cNvPr id="5" name="Rectangle 4"/>
          <p:cNvSpPr/>
          <p:nvPr/>
        </p:nvSpPr>
        <p:spPr>
          <a:xfrm>
            <a:off x="6374152" y="5804654"/>
            <a:ext cx="2141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PHE, Ms </a:t>
            </a:r>
            <a:r>
              <a:rPr lang="en-GB" sz="1600" dirty="0" err="1"/>
              <a:t>Nuzhat</a:t>
            </a:r>
            <a:r>
              <a:rPr lang="en-GB" sz="1600" dirty="0"/>
              <a:t> Ali</a:t>
            </a:r>
          </a:p>
        </p:txBody>
      </p:sp>
    </p:spTree>
    <p:extLst>
      <p:ext uri="{BB962C8B-B14F-4D97-AF65-F5344CB8AC3E}">
        <p14:creationId xmlns:p14="http://schemas.microsoft.com/office/powerpoint/2010/main" val="12819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66" y="2499599"/>
            <a:ext cx="1968862" cy="2616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Triggers</a:t>
            </a:r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Significant lifestyle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Fears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Lost social network</a:t>
            </a:r>
          </a:p>
          <a:p>
            <a:endParaRPr lang="en-GB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11977" y="2499598"/>
            <a:ext cx="2065747" cy="2616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Enablers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Transport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Built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Help with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/>
              <a:t>Help with housework</a:t>
            </a:r>
          </a:p>
          <a:p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04573" y="2499597"/>
            <a:ext cx="4631145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 and support to access local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 and support on transport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provided to claim </a:t>
            </a:r>
            <a:r>
              <a:rPr lang="en-GB" sz="1600" dirty="0" smtClean="0"/>
              <a:t>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OTs support to scope ramps for front and back of property and perching stool for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 and support to obtain home help and visits form care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Carelink</a:t>
            </a:r>
            <a:endParaRPr lang="en-GB" sz="1600" dirty="0" smtClean="0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330200" y="51839"/>
            <a:ext cx="7080794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b="1" dirty="0" smtClean="0"/>
              <a:t>Case Study 1: John and Mary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115" y="1220858"/>
            <a:ext cx="86657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GP referral:</a:t>
            </a:r>
          </a:p>
          <a:p>
            <a:r>
              <a:rPr lang="en-GB" sz="1600" dirty="0" smtClean="0"/>
              <a:t>Mary has </a:t>
            </a:r>
            <a:r>
              <a:rPr lang="en-GB" sz="1600" dirty="0"/>
              <a:t>poor </a:t>
            </a:r>
            <a:r>
              <a:rPr lang="en-GB" sz="1600" dirty="0" smtClean="0"/>
              <a:t>health. </a:t>
            </a:r>
            <a:r>
              <a:rPr lang="en-GB" sz="1600" dirty="0" smtClean="0"/>
              <a:t>Her </a:t>
            </a:r>
            <a:r>
              <a:rPr lang="en-GB" sz="1600" dirty="0"/>
              <a:t>husband </a:t>
            </a:r>
            <a:r>
              <a:rPr lang="en-GB" sz="1600" dirty="0" smtClean="0"/>
              <a:t>John </a:t>
            </a:r>
            <a:r>
              <a:rPr lang="en-GB" sz="1600" dirty="0"/>
              <a:t>has been her main carer </a:t>
            </a:r>
            <a:r>
              <a:rPr lang="en-GB" sz="1600" dirty="0" smtClean="0"/>
              <a:t>but is </a:t>
            </a:r>
            <a:r>
              <a:rPr lang="en-GB" sz="1600" dirty="0"/>
              <a:t>now struggling with memory </a:t>
            </a:r>
            <a:r>
              <a:rPr lang="en-GB" sz="1600" dirty="0" smtClean="0"/>
              <a:t>loss. </a:t>
            </a:r>
            <a:r>
              <a:rPr lang="en-GB" sz="1600" dirty="0"/>
              <a:t>He has also been advised by his GP to stop driving which has isolated them further. </a:t>
            </a:r>
          </a:p>
          <a:p>
            <a:endParaRPr lang="en-GB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3115" y="5250264"/>
            <a:ext cx="8752841" cy="14930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Outcomes</a:t>
            </a:r>
            <a:r>
              <a:rPr lang="en-GB" b="1" dirty="0"/>
              <a:t> 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Mary </a:t>
            </a:r>
            <a:r>
              <a:rPr lang="en-GB" dirty="0"/>
              <a:t>feels more supported emotionally and physically now that she has regular help at home and </a:t>
            </a:r>
            <a:r>
              <a:rPr lang="en-GB" dirty="0" smtClean="0"/>
              <a:t>states she </a:t>
            </a:r>
            <a:r>
              <a:rPr lang="en-GB" b="1" dirty="0" smtClean="0"/>
              <a:t>no </a:t>
            </a:r>
            <a:r>
              <a:rPr lang="en-GB" b="1" dirty="0"/>
              <a:t>longer goes to her GP as often</a:t>
            </a:r>
            <a:r>
              <a:rPr lang="en-GB" dirty="0"/>
              <a:t> as she did. </a:t>
            </a:r>
            <a:r>
              <a:rPr lang="en-GB" dirty="0" smtClean="0"/>
              <a:t>John </a:t>
            </a:r>
            <a:r>
              <a:rPr lang="en-GB" dirty="0"/>
              <a:t>is enjoying going to the </a:t>
            </a:r>
            <a:r>
              <a:rPr lang="en-GB" dirty="0" smtClean="0"/>
              <a:t>local </a:t>
            </a:r>
            <a:r>
              <a:rPr lang="en-GB" dirty="0"/>
              <a:t>Carers </a:t>
            </a:r>
            <a:r>
              <a:rPr lang="en-GB" dirty="0" smtClean="0"/>
              <a:t>Group. They </a:t>
            </a:r>
            <a:r>
              <a:rPr lang="en-GB" dirty="0"/>
              <a:t>also attend the monthly stroke group. </a:t>
            </a:r>
            <a:r>
              <a:rPr lang="en-GB" dirty="0" smtClean="0"/>
              <a:t>Mary feels </a:t>
            </a:r>
            <a:r>
              <a:rPr lang="en-GB" dirty="0"/>
              <a:t>more reassured to have the </a:t>
            </a:r>
            <a:r>
              <a:rPr lang="en-GB" dirty="0" err="1"/>
              <a:t>Carelink</a:t>
            </a:r>
            <a:r>
              <a:rPr lang="en-GB" dirty="0"/>
              <a:t> in place as she </a:t>
            </a:r>
            <a:r>
              <a:rPr lang="en-GB" dirty="0" smtClean="0"/>
              <a:t>worried John </a:t>
            </a:r>
            <a:r>
              <a:rPr lang="en-GB" dirty="0"/>
              <a:t>would not call for help if she needed it.</a:t>
            </a:r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62738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900" y="-65358"/>
            <a:ext cx="10515600" cy="1325563"/>
          </a:xfrm>
        </p:spPr>
        <p:txBody>
          <a:bodyPr/>
          <a:lstStyle/>
          <a:p>
            <a:r>
              <a:rPr lang="en-GB" b="1" dirty="0" smtClean="0"/>
              <a:t>Case Study 2: Paula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3737" y="2788826"/>
            <a:ext cx="2821577" cy="2954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Triggers</a:t>
            </a:r>
          </a:p>
          <a:p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Bereavement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Loss of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Loss of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Lost social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Money worries</a:t>
            </a:r>
          </a:p>
          <a:p>
            <a:endParaRPr lang="en-GB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7429" y="2788826"/>
            <a:ext cx="3025866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Enablers</a:t>
            </a:r>
          </a:p>
          <a:p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Built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Physical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7000" y="1496113"/>
            <a:ext cx="871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Paula was referred to Community Connect by the Coordinator of the local Leg Club she attended as she appeared lonely, unkempt and malnourished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79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2: Paula (</a:t>
            </a:r>
            <a:r>
              <a:rPr lang="en-GB" dirty="0" err="1" smtClean="0"/>
              <a:t>Contd</a:t>
            </a:r>
            <a:r>
              <a:rPr lang="en-GB" dirty="0" smtClean="0"/>
              <a:t>…)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5451" y="1160746"/>
            <a:ext cx="8679543" cy="5186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Actions</a:t>
            </a:r>
          </a:p>
          <a:p>
            <a:endParaRPr lang="en-GB" sz="11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Liaised with </a:t>
            </a:r>
            <a:r>
              <a:rPr lang="en-GB" sz="1600" dirty="0"/>
              <a:t>GP to get support with </a:t>
            </a:r>
            <a:r>
              <a:rPr lang="en-GB" sz="1600" dirty="0" smtClean="0"/>
              <a:t>Paula’s </a:t>
            </a:r>
            <a:r>
              <a:rPr lang="en-GB" sz="1600" b="1" dirty="0"/>
              <a:t>physical and mental </a:t>
            </a:r>
            <a:r>
              <a:rPr lang="en-GB" sz="1600" b="1" dirty="0" smtClean="0"/>
              <a:t>health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Obtained grant from local charity </a:t>
            </a:r>
            <a:r>
              <a:rPr lang="en-GB" sz="1600" dirty="0"/>
              <a:t>for food and property </a:t>
            </a:r>
            <a:r>
              <a:rPr lang="en-GB" sz="1600" dirty="0" smtClean="0"/>
              <a:t>repairs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Enlisted help of Avon </a:t>
            </a:r>
            <a:r>
              <a:rPr lang="en-GB" sz="1600" dirty="0"/>
              <a:t>and Somerset </a:t>
            </a:r>
            <a:r>
              <a:rPr lang="en-GB" sz="1600" dirty="0" smtClean="0"/>
              <a:t>Fire </a:t>
            </a:r>
            <a:r>
              <a:rPr lang="en-GB" sz="1600" dirty="0"/>
              <a:t>S</a:t>
            </a:r>
            <a:r>
              <a:rPr lang="en-GB" sz="1600" dirty="0" smtClean="0"/>
              <a:t>ervice </a:t>
            </a:r>
            <a:r>
              <a:rPr lang="en-GB" sz="1600" dirty="0"/>
              <a:t>to assess </a:t>
            </a:r>
            <a:r>
              <a:rPr lang="en-GB" sz="1600" dirty="0" smtClean="0"/>
              <a:t>home safety and clear her </a:t>
            </a:r>
            <a:r>
              <a:rPr lang="en-GB" sz="1600" dirty="0"/>
              <a:t>home of rubbish to improve </a:t>
            </a:r>
            <a:r>
              <a:rPr lang="en-GB" sz="1600" dirty="0" smtClean="0"/>
              <a:t>her </a:t>
            </a:r>
            <a:r>
              <a:rPr lang="en-GB" sz="1600" b="1" dirty="0"/>
              <a:t>built </a:t>
            </a:r>
            <a:r>
              <a:rPr lang="en-GB" sz="1600" b="1" dirty="0" smtClean="0"/>
              <a:t>environment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Obtained Food </a:t>
            </a:r>
            <a:r>
              <a:rPr lang="en-GB" sz="1600" dirty="0"/>
              <a:t>bank </a:t>
            </a:r>
            <a:r>
              <a:rPr lang="en-GB" sz="1600" dirty="0" smtClean="0"/>
              <a:t>vouchers </a:t>
            </a:r>
            <a:r>
              <a:rPr lang="en-GB" sz="1600" dirty="0"/>
              <a:t>to help </a:t>
            </a:r>
            <a:r>
              <a:rPr lang="en-GB" sz="1600" dirty="0" smtClean="0"/>
              <a:t>Paula </a:t>
            </a:r>
            <a:r>
              <a:rPr lang="en-GB" sz="1600" dirty="0"/>
              <a:t>try and manage </a:t>
            </a:r>
            <a:r>
              <a:rPr lang="en-GB" sz="1600" dirty="0" smtClean="0"/>
              <a:t>her </a:t>
            </a:r>
            <a:r>
              <a:rPr lang="en-GB" sz="1600" b="1" dirty="0"/>
              <a:t>physical health </a:t>
            </a:r>
            <a:r>
              <a:rPr lang="en-GB" sz="1600" dirty="0" smtClean="0"/>
              <a:t>better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Phone calls to utility </a:t>
            </a:r>
            <a:r>
              <a:rPr lang="en-GB" sz="1600" dirty="0" smtClean="0"/>
              <a:t>companies: </a:t>
            </a:r>
            <a:r>
              <a:rPr lang="en-GB" sz="1600" dirty="0"/>
              <a:t>EDF, Wessex Water and council tax to manage </a:t>
            </a:r>
            <a:r>
              <a:rPr lang="en-GB" sz="1600" dirty="0" smtClean="0"/>
              <a:t>debts </a:t>
            </a:r>
            <a:r>
              <a:rPr lang="en-GB" sz="1600" dirty="0"/>
              <a:t>and prevent action being taken 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Support </a:t>
            </a:r>
            <a:r>
              <a:rPr lang="en-GB" sz="1600" dirty="0"/>
              <a:t>with </a:t>
            </a:r>
            <a:r>
              <a:rPr lang="en-GB" sz="1600" dirty="0" smtClean="0"/>
              <a:t>managing </a:t>
            </a:r>
            <a:r>
              <a:rPr lang="en-GB" sz="1600" b="1" dirty="0"/>
              <a:t>debts </a:t>
            </a:r>
            <a:r>
              <a:rPr lang="en-GB" sz="1600" dirty="0" smtClean="0"/>
              <a:t>and </a:t>
            </a:r>
            <a:r>
              <a:rPr lang="en-GB" sz="1600" dirty="0"/>
              <a:t>claiming benefits to enable </a:t>
            </a:r>
            <a:r>
              <a:rPr lang="en-GB" sz="1600" dirty="0" smtClean="0"/>
              <a:t>Paula </a:t>
            </a:r>
            <a:r>
              <a:rPr lang="en-GB" sz="1600" dirty="0"/>
              <a:t>to </a:t>
            </a:r>
            <a:r>
              <a:rPr lang="en-GB" sz="1600" dirty="0" smtClean="0"/>
              <a:t>pay </a:t>
            </a:r>
            <a:r>
              <a:rPr lang="en-GB" sz="1600" dirty="0"/>
              <a:t>bills and buy </a:t>
            </a:r>
            <a:r>
              <a:rPr lang="en-GB" sz="1600" dirty="0" smtClean="0"/>
              <a:t>food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</a:t>
            </a:r>
            <a:r>
              <a:rPr lang="en-GB" sz="1600" dirty="0"/>
              <a:t>from the job centre about entitlement to benefits to improve </a:t>
            </a:r>
            <a:r>
              <a:rPr lang="en-GB" sz="1600" dirty="0" smtClean="0"/>
              <a:t>her </a:t>
            </a:r>
            <a:r>
              <a:rPr lang="en-GB" sz="1600" b="1" dirty="0"/>
              <a:t>financial </a:t>
            </a:r>
            <a:r>
              <a:rPr lang="en-GB" sz="1600" dirty="0" smtClean="0"/>
              <a:t>situation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Referral to WE </a:t>
            </a:r>
            <a:r>
              <a:rPr lang="en-GB" sz="1600" dirty="0" smtClean="0"/>
              <a:t>Care &amp; Repair and home improvement grant to </a:t>
            </a:r>
            <a:r>
              <a:rPr lang="en-GB" sz="1600" dirty="0"/>
              <a:t>tackle the hoarding at </a:t>
            </a:r>
            <a:r>
              <a:rPr lang="en-GB" sz="1600" dirty="0" smtClean="0"/>
              <a:t>her </a:t>
            </a:r>
            <a:r>
              <a:rPr lang="en-GB" sz="1600" dirty="0"/>
              <a:t>home 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Introduced to local </a:t>
            </a:r>
            <a:r>
              <a:rPr lang="en-GB" sz="1600" dirty="0"/>
              <a:t>lunch </a:t>
            </a:r>
            <a:r>
              <a:rPr lang="en-GB" sz="1600" dirty="0" smtClean="0"/>
              <a:t>club so </a:t>
            </a:r>
            <a:r>
              <a:rPr lang="en-GB" sz="1600" dirty="0"/>
              <a:t>that </a:t>
            </a:r>
            <a:r>
              <a:rPr lang="en-GB" sz="1600" dirty="0" smtClean="0"/>
              <a:t>she </a:t>
            </a:r>
            <a:r>
              <a:rPr lang="en-GB" sz="1600" dirty="0"/>
              <a:t>could have a cooked meal and </a:t>
            </a:r>
            <a:r>
              <a:rPr lang="en-GB" sz="1600" b="1" dirty="0"/>
              <a:t>connect</a:t>
            </a:r>
            <a:r>
              <a:rPr lang="en-GB" sz="1600" dirty="0"/>
              <a:t> with other </a:t>
            </a:r>
            <a:r>
              <a:rPr lang="en-GB" sz="1600" dirty="0" smtClean="0"/>
              <a:t>people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Call to North Somerset to order recycling bins to assist </a:t>
            </a:r>
            <a:r>
              <a:rPr lang="en-GB" sz="1600" dirty="0" smtClean="0"/>
              <a:t>her </a:t>
            </a:r>
            <a:r>
              <a:rPr lang="en-GB" sz="1600" dirty="0"/>
              <a:t>to manage </a:t>
            </a:r>
            <a:r>
              <a:rPr lang="en-GB" sz="1600" dirty="0" smtClean="0"/>
              <a:t>her </a:t>
            </a:r>
            <a:r>
              <a:rPr lang="en-GB" sz="1600" dirty="0"/>
              <a:t>rubbish and </a:t>
            </a:r>
            <a:r>
              <a:rPr lang="en-GB" sz="1600" b="1" dirty="0"/>
              <a:t>built environment</a:t>
            </a:r>
            <a:r>
              <a:rPr lang="en-GB" sz="1600" dirty="0"/>
              <a:t> moving </a:t>
            </a:r>
            <a:r>
              <a:rPr lang="en-GB" sz="1600" dirty="0" smtClean="0"/>
              <a:t>forwards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35154621"/>
      </p:ext>
    </p:extLst>
  </p:cSld>
  <p:clrMapOvr>
    <a:masterClrMapping/>
  </p:clrMapOvr>
</p:sld>
</file>

<file path=ppt/theme/theme1.xml><?xml version="1.0" encoding="utf-8"?>
<a:theme xmlns:a="http://schemas.openxmlformats.org/drawingml/2006/main" name="Curo Template 2014">
  <a:themeElements>
    <a:clrScheme name="Curo Colours">
      <a:dk1>
        <a:srgbClr val="C0DC3B"/>
      </a:dk1>
      <a:lt1>
        <a:srgbClr val="625E5E"/>
      </a:lt1>
      <a:dk2>
        <a:srgbClr val="FFFFFF"/>
      </a:dk2>
      <a:lt2>
        <a:srgbClr val="FFFFFF"/>
      </a:lt2>
      <a:accent1>
        <a:srgbClr val="56AC98"/>
      </a:accent1>
      <a:accent2>
        <a:srgbClr val="C0DC3B"/>
      </a:accent2>
      <a:accent3>
        <a:srgbClr val="625E5E"/>
      </a:accent3>
      <a:accent4>
        <a:srgbClr val="EE2B74"/>
      </a:accent4>
      <a:accent5>
        <a:srgbClr val="99CDC1"/>
      </a:accent5>
      <a:accent6>
        <a:srgbClr val="C0BEBE"/>
      </a:accent6>
      <a:hlink>
        <a:srgbClr val="625E5E"/>
      </a:hlink>
      <a:folHlink>
        <a:srgbClr val="56AC98"/>
      </a:folHlink>
    </a:clrScheme>
    <a:fontScheme name="Curo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689</Words>
  <Application>Microsoft Office PowerPoint</Application>
  <PresentationFormat>On-screen Show (4:3)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Curo Template 2014</vt:lpstr>
      <vt:lpstr>Intervention in Action in Self-care and Prevention The experience in ‘Community Connect’</vt:lpstr>
      <vt:lpstr>Community Connect</vt:lpstr>
      <vt:lpstr>Some of our ‘tools’</vt:lpstr>
      <vt:lpstr>‘Self’? care</vt:lpstr>
      <vt:lpstr>Social Isolation and Loneliness: impact on wellbeing</vt:lpstr>
      <vt:lpstr>Social Isolation and Loneliness</vt:lpstr>
      <vt:lpstr>PowerPoint Presentation</vt:lpstr>
      <vt:lpstr>Case Study 2: Paula</vt:lpstr>
      <vt:lpstr>Case Study 2: Paula (Contd…)</vt:lpstr>
      <vt:lpstr>Case Study 2: Paula (Contd…)</vt:lpstr>
      <vt:lpstr>Conclusion</vt:lpstr>
      <vt:lpstr>For more information: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Lepic</dc:creator>
  <cp:lastModifiedBy>Stefania Rulli</cp:lastModifiedBy>
  <cp:revision>70</cp:revision>
  <dcterms:created xsi:type="dcterms:W3CDTF">2014-09-16T13:20:38Z</dcterms:created>
  <dcterms:modified xsi:type="dcterms:W3CDTF">2018-10-08T08:30:31Z</dcterms:modified>
</cp:coreProperties>
</file>