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8" r:id="rId6"/>
    <p:sldId id="265" r:id="rId7"/>
    <p:sldId id="304" r:id="rId8"/>
    <p:sldId id="300" r:id="rId9"/>
    <p:sldId id="301" r:id="rId10"/>
    <p:sldId id="302" r:id="rId11"/>
    <p:sldId id="303" r:id="rId12"/>
    <p:sldId id="290" r:id="rId13"/>
    <p:sldId id="279" r:id="rId1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4E9E"/>
    <a:srgbClr val="9E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4" autoAdjust="0"/>
    <p:restoredTop sz="94660"/>
  </p:normalViewPr>
  <p:slideViewPr>
    <p:cSldViewPr showGuides="1">
      <p:cViewPr varScale="1">
        <p:scale>
          <a:sx n="87" d="100"/>
          <a:sy n="87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0D31-139C-4128-92B6-314F1007520E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5EB5-46B1-4153-A021-C213C9589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6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5EB5-46B1-4153-A021-C213C95894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5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5EB5-46B1-4153-A021-C213C95894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7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BED9-35A5-4ACA-8696-7E27183DA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985F0-A3AB-47B7-B0C9-F85529FD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AC0D-046F-43AE-8F1C-7CCA903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AC88F-64A3-4A39-9A49-54188D20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DD81-CF12-449A-BCEE-59401A9E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3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5DA7-427D-4A3E-8BA4-059B1422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C50EB-F807-4389-B5DC-199685987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3BF66-FEAD-42BD-A3BE-0B4E2A44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4BDD-6718-40BD-8BFC-53BC5C4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69F3-BDF9-4E28-A4E2-E0B74EFF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B5249-26A0-446D-A27E-BE8BDD3F6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1BDF6-8C75-4182-ADD6-36B0A21B3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C81-C5EC-4159-A759-F4D64036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1D5B-3225-49CD-A325-068A41B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1E64-0151-45E4-93ED-3B8050EF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0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D514-7EB6-4D28-A2F1-821339A0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8D21-A007-4A13-98F1-A3792F01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C1C7-6D5C-4A88-B9A6-8236454F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97D6-669F-47E4-9925-AD9DB18B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17F0-0582-40C2-8F11-FFC4212C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9D5A-F3D2-495D-8180-D820FA62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BA04E-CB3F-4768-8058-623186E25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CD7DE-B7F1-4B44-AB35-D9D616DA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AFD7-7CBA-4B82-9BE9-7DD84613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46BC5-EEBC-4E18-8E48-3C1A21D9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5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20DD-28BA-419C-A902-AC7A6755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53F0-0AC5-44DA-B60B-B978CDD48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C2A57-D966-4F4E-844F-7C2822A5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1798D-3494-4E9D-ACCA-25ED3A66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9D959-45B9-45D1-B207-A44684F0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19EDC-D284-4A28-90F3-383A4A1E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D50F-2889-430E-BB8F-E7357A8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81628-4AC2-468A-B91E-B0D954C6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EE31D-285B-4CDF-A470-218EB1A6F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B6327-FEFC-48A3-A7C6-E63620F4A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09F13-9D79-4AB3-B87E-85F04F81B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DC3E1-69D3-4B7D-BE9D-F338ABA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DFC2F-A8E1-4601-9B87-EEB82D30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9C600-BAB1-4380-BD0D-B3226E1D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4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1000">
              <a:schemeClr val="bg1">
                <a:tint val="98000"/>
                <a:satMod val="130000"/>
                <a:shade val="90000"/>
                <a:lumMod val="103000"/>
                <a:alpha val="36000"/>
              </a:schemeClr>
            </a:gs>
            <a:gs pos="100000">
              <a:srgbClr val="784E9E">
                <a:alpha val="50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69D0-EA76-4441-9E72-DEF8A37A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218D7-6F6D-447F-9D3C-69BF3E9E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E0257-C3E1-44C8-A223-C7E8BFED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0BE0C-F902-4B21-A399-F9FC1434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6B335-C4B9-4636-BE8F-C80E8B47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0F805-8BE0-4EC6-A771-7889AA98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15749-ADDE-4466-837D-8A46DF04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246E-3FC4-4611-B8DE-B3B3520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542E-55AF-4C05-8068-5D452EFC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1365D-6305-496D-9367-3FC34E0BA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A63F4-D79C-46B6-B8D9-F2C17CB0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F829-2D12-4E8E-BACB-BE80ECA0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A3881-4787-4E60-852B-EB3F5F70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A07E-E61F-47D8-9C50-00E10B01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CC202-0A7B-4E42-9FA4-D18860EF3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0AE93-2C9F-4D96-AFD8-A0B5C03BA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47179-2529-4186-9D35-1DB05CC8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EE6BC-17C9-4D36-B05D-EF371446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80156-232C-4BDF-B317-86901F5E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4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1000">
              <a:schemeClr val="bg1">
                <a:tint val="98000"/>
                <a:satMod val="130000"/>
                <a:shade val="90000"/>
                <a:lumMod val="103000"/>
                <a:alpha val="36000"/>
              </a:schemeClr>
            </a:gs>
            <a:gs pos="100000">
              <a:srgbClr val="784E9E">
                <a:alpha val="50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0CA77-6744-46A4-BA10-1A07A34A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5800" cy="104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4AFB6-4CBA-4DF5-9F25-1ADB6B8E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4534"/>
            <a:ext cx="10515600" cy="466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ED7F-D7D4-45A9-B33C-C44C6922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925037" y="5114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07/02/2019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D49D-ADEC-4982-8116-9BF72043A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000" y="630900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to blah blah blah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09B4D-A163-4DDB-BE91-FB48999BBF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00" y="365125"/>
            <a:ext cx="1790792" cy="11494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64F6AE-2B8D-40AC-8E26-B0C27F29D3E6}"/>
              </a:ext>
            </a:extLst>
          </p:cNvPr>
          <p:cNvSpPr/>
          <p:nvPr userDrawn="1"/>
        </p:nvSpPr>
        <p:spPr>
          <a:xfrm>
            <a:off x="0" y="0"/>
            <a:ext cx="192000" cy="6866883"/>
          </a:xfrm>
          <a:prstGeom prst="rect">
            <a:avLst/>
          </a:prstGeom>
          <a:solidFill>
            <a:srgbClr val="78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911DF-2C2B-4E6E-A3D4-5D6124E07A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60" y="5292117"/>
            <a:ext cx="7311821" cy="15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84E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097-51F1-4478-8945-11C65BCB2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000" y="1701000"/>
            <a:ext cx="9144000" cy="34676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BNSSG Adult Community Services</a:t>
            </a:r>
            <a:br>
              <a:rPr lang="en-GB" dirty="0"/>
            </a:br>
            <a:br>
              <a:rPr lang="en-GB" dirty="0"/>
            </a:br>
            <a:r>
              <a:rPr lang="en-GB" sz="4400" dirty="0" err="1"/>
              <a:t>Healthwatch</a:t>
            </a:r>
            <a:r>
              <a:rPr lang="en-GB" sz="4400" dirty="0"/>
              <a:t> North Somerset AGM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29</a:t>
            </a:r>
            <a:r>
              <a:rPr lang="en-GB" sz="4400" baseline="30000" dirty="0"/>
              <a:t>th</a:t>
            </a:r>
            <a:r>
              <a:rPr lang="en-GB" sz="4400" dirty="0"/>
              <a:t> October, 2019</a:t>
            </a:r>
          </a:p>
        </p:txBody>
      </p:sp>
    </p:spTree>
    <p:extLst>
      <p:ext uri="{BB962C8B-B14F-4D97-AF65-F5344CB8AC3E}">
        <p14:creationId xmlns:p14="http://schemas.microsoft.com/office/powerpoint/2010/main" val="15687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33000"/>
            <a:ext cx="9145800" cy="831875"/>
          </a:xfrm>
        </p:spPr>
        <p:txBody>
          <a:bodyPr/>
          <a:lstStyle/>
          <a:p>
            <a:r>
              <a:rPr lang="en-GB" dirty="0">
                <a:latin typeface="Arial Narrow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00" y="1197000"/>
            <a:ext cx="9936000" cy="4979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Joining up and building resilience across the system – especially primary and community services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Strengths Based; Focus on Prevention &amp; Early Intervention; Promoting Independence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As much local autonomy as possible within constraints of organisational imperatives; performance measures; best use of resources; safe and effective care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New ways of working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For Providers and Commissioners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Primary </a:t>
            </a:r>
            <a:r>
              <a:rPr lang="en-GB">
                <a:latin typeface="Arial Narrow" pitchFamily="34" charset="0"/>
              </a:rPr>
              <a:t>Care Networks/Integrated Care </a:t>
            </a:r>
            <a:r>
              <a:rPr lang="en-GB" dirty="0">
                <a:latin typeface="Arial Narrow" pitchFamily="34" charset="0"/>
              </a:rPr>
              <a:t>Partnerships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We don’t have all the answers – need to work together to learn; flex; respond; experiment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Contract doesn’t start until April 2020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0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3" y="145118"/>
            <a:ext cx="8697108" cy="5743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96000" y="1845000"/>
            <a:ext cx="208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Strength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Trust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Courage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Common Sense</a:t>
            </a:r>
            <a:endParaRPr lang="en-GB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1E9BC6-6F8F-4223-AEB9-DF97AFF2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70" y="0"/>
            <a:ext cx="969846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AA199-F8C5-440B-943C-6E14547FA7BC}"/>
              </a:ext>
            </a:extLst>
          </p:cNvPr>
          <p:cNvSpPr txBox="1"/>
          <p:nvPr/>
        </p:nvSpPr>
        <p:spPr>
          <a:xfrm>
            <a:off x="264000" y="261000"/>
            <a:ext cx="24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84E9E"/>
                </a:solidFill>
                <a:latin typeface="Arial Narrow" pitchFamily="34" charset="0"/>
              </a:rPr>
              <a:t>Integrated Care Approach</a:t>
            </a:r>
          </a:p>
        </p:txBody>
      </p:sp>
    </p:spTree>
    <p:extLst>
      <p:ext uri="{BB962C8B-B14F-4D97-AF65-F5344CB8AC3E}">
        <p14:creationId xmlns:p14="http://schemas.microsoft.com/office/powerpoint/2010/main" val="336946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7DF8B-0752-9B41-85A6-AAA247CFF13B}"/>
              </a:ext>
            </a:extLst>
          </p:cNvPr>
          <p:cNvSpPr txBox="1"/>
          <p:nvPr/>
        </p:nvSpPr>
        <p:spPr>
          <a:xfrm>
            <a:off x="407999" y="2294239"/>
            <a:ext cx="24918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Primary Care Networks (PCNs) 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Locality Hubs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Integrated Network Teams (INTs)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Acute and Reactive Care</a:t>
            </a:r>
          </a:p>
          <a:p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Specialist advice and support</a:t>
            </a:r>
            <a:endParaRPr lang="en-GB" sz="9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GB" sz="9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5D7A2-E73A-7D4E-8ACA-DBBB63866BD3}"/>
              </a:ext>
            </a:extLst>
          </p:cNvPr>
          <p:cNvSpPr txBox="1"/>
          <p:nvPr/>
        </p:nvSpPr>
        <p:spPr>
          <a:xfrm>
            <a:off x="599860" y="4293000"/>
            <a:ext cx="280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5F23C6-112C-9B40-8626-1D7D7E9CD663}"/>
              </a:ext>
            </a:extLst>
          </p:cNvPr>
          <p:cNvSpPr/>
          <p:nvPr/>
        </p:nvSpPr>
        <p:spPr>
          <a:xfrm>
            <a:off x="8223544" y="316951"/>
            <a:ext cx="26660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329A8B-8DFD-3B40-BAB0-910B048D9E90}"/>
              </a:ext>
            </a:extLst>
          </p:cNvPr>
          <p:cNvSpPr/>
          <p:nvPr/>
        </p:nvSpPr>
        <p:spPr>
          <a:xfrm>
            <a:off x="599860" y="367672"/>
            <a:ext cx="217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Community Based Model of Care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063262D-0553-7B43-A88E-A5F8550FE000}"/>
              </a:ext>
            </a:extLst>
          </p:cNvPr>
          <p:cNvGrpSpPr/>
          <p:nvPr/>
        </p:nvGrpSpPr>
        <p:grpSpPr>
          <a:xfrm>
            <a:off x="2770310" y="316951"/>
            <a:ext cx="6997689" cy="6059839"/>
            <a:chOff x="2554619" y="386399"/>
            <a:chExt cx="7213381" cy="63546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659F119-D791-A145-A804-47486AC991F7}"/>
                </a:ext>
              </a:extLst>
            </p:cNvPr>
            <p:cNvGrpSpPr/>
            <p:nvPr/>
          </p:nvGrpSpPr>
          <p:grpSpPr>
            <a:xfrm>
              <a:off x="2928001" y="621000"/>
              <a:ext cx="6407999" cy="5832000"/>
              <a:chOff x="2928001" y="621000"/>
              <a:chExt cx="6407999" cy="58320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0A12F45-19D1-E842-87E7-2806A214D138}"/>
                  </a:ext>
                </a:extLst>
              </p:cNvPr>
              <p:cNvGrpSpPr/>
              <p:nvPr/>
            </p:nvGrpSpPr>
            <p:grpSpPr>
              <a:xfrm>
                <a:off x="3216000" y="621000"/>
                <a:ext cx="5832000" cy="5832000"/>
                <a:chOff x="3216000" y="621000"/>
                <a:chExt cx="5832000" cy="5832000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222925C9-E048-2C45-ACB6-B3E2424BB5F0}"/>
                    </a:ext>
                  </a:extLst>
                </p:cNvPr>
                <p:cNvSpPr/>
                <p:nvPr/>
              </p:nvSpPr>
              <p:spPr>
                <a:xfrm>
                  <a:off x="3216000" y="621000"/>
                  <a:ext cx="5832000" cy="5832000"/>
                </a:xfrm>
                <a:prstGeom prst="ellipse">
                  <a:avLst/>
                </a:prstGeom>
                <a:solidFill>
                  <a:srgbClr val="784E9E"/>
                </a:solidFill>
                <a:ln w="53975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5A37E51D-8FE8-7144-9913-180D8EB44269}"/>
                    </a:ext>
                  </a:extLst>
                </p:cNvPr>
                <p:cNvSpPr/>
                <p:nvPr/>
              </p:nvSpPr>
              <p:spPr>
                <a:xfrm>
                  <a:off x="3792000" y="1197000"/>
                  <a:ext cx="4680000" cy="46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1596C02-7D9B-334B-BB70-DD439EFDA49C}"/>
                  </a:ext>
                </a:extLst>
              </p:cNvPr>
              <p:cNvSpPr/>
              <p:nvPr/>
            </p:nvSpPr>
            <p:spPr>
              <a:xfrm rot="5400000">
                <a:off x="7260362" y="2919184"/>
                <a:ext cx="2861821" cy="12894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316998"/>
                  </a:avLst>
                </a:prstTxWarp>
                <a:spAutoFit/>
              </a:bodyPr>
              <a:lstStyle/>
              <a:p>
                <a:pPr algn="ctr"/>
                <a:r>
                  <a:rPr lang="en-GB" sz="1400" b="1" cap="none" spc="0" dirty="0">
                    <a:ln w="12700">
                      <a:noFill/>
                      <a:prstDash val="solid"/>
                    </a:ln>
                    <a:solidFill>
                      <a:srgbClr val="784E9E"/>
                    </a:solidFill>
                  </a:rPr>
                  <a:t>ACUTE &amp; REACTIVE CARE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8FC7F3C-39FC-8749-B6EE-51A27BD0D104}"/>
                  </a:ext>
                </a:extLst>
              </p:cNvPr>
              <p:cNvSpPr/>
              <p:nvPr/>
            </p:nvSpPr>
            <p:spPr>
              <a:xfrm rot="16200000">
                <a:off x="2141817" y="2919185"/>
                <a:ext cx="2861821" cy="12894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316998"/>
                  </a:avLst>
                </a:prstTxWarp>
                <a:spAutoFit/>
              </a:bodyPr>
              <a:lstStyle/>
              <a:p>
                <a:pPr algn="ctr"/>
                <a:r>
                  <a:rPr lang="en-GB" sz="1400" b="1" cap="none" spc="0" dirty="0">
                    <a:ln w="12700">
                      <a:noFill/>
                      <a:prstDash val="solid"/>
                    </a:ln>
                    <a:solidFill>
                      <a:srgbClr val="784E9E"/>
                    </a:solidFill>
                  </a:rPr>
                  <a:t>ACUTE &amp; REACTIVE CARE</a:t>
                </a:r>
              </a:p>
            </p:txBody>
          </p:sp>
        </p:grp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B67D9367-C976-034D-AA02-C3064FEA0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54619" y="475770"/>
              <a:ext cx="7213381" cy="61990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29458E-8B44-454C-9064-0C966ADF386D}"/>
                </a:ext>
              </a:extLst>
            </p:cNvPr>
            <p:cNvSpPr/>
            <p:nvPr/>
          </p:nvSpPr>
          <p:spPr>
            <a:xfrm>
              <a:off x="5429082" y="2925208"/>
              <a:ext cx="1409201" cy="1409201"/>
            </a:xfrm>
            <a:prstGeom prst="ellipse">
              <a:avLst/>
            </a:prstGeom>
            <a:solidFill>
              <a:srgbClr val="9E1F6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FB7083-428D-C441-ADF3-EEE3DC59FFE2}"/>
                </a:ext>
              </a:extLst>
            </p:cNvPr>
            <p:cNvGrpSpPr/>
            <p:nvPr/>
          </p:nvGrpSpPr>
          <p:grpSpPr>
            <a:xfrm>
              <a:off x="5927965" y="386399"/>
              <a:ext cx="465113" cy="423514"/>
              <a:chOff x="6998887" y="305222"/>
              <a:chExt cx="465113" cy="42351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1233578-5075-2644-82D1-DDB1A3457472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E77A8B-96CB-3344-85DE-2977A0CB68F6}"/>
                  </a:ext>
                </a:extLst>
              </p:cNvPr>
              <p:cNvSpPr/>
              <p:nvPr/>
            </p:nvSpPr>
            <p:spPr>
              <a:xfrm>
                <a:off x="6998887" y="3890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7D71DC-CB5E-E84A-94A3-429F69E01009}"/>
                </a:ext>
              </a:extLst>
            </p:cNvPr>
            <p:cNvGrpSpPr/>
            <p:nvPr/>
          </p:nvGrpSpPr>
          <p:grpSpPr>
            <a:xfrm>
              <a:off x="5418908" y="484257"/>
              <a:ext cx="465113" cy="423514"/>
              <a:chOff x="6998887" y="305222"/>
              <a:chExt cx="465113" cy="42351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BA795E0-46A9-E04C-803A-F2D87DDD6FB9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5F74F2-5AAA-4445-95D6-471409617515}"/>
                  </a:ext>
                </a:extLst>
              </p:cNvPr>
              <p:cNvSpPr/>
              <p:nvPr/>
            </p:nvSpPr>
            <p:spPr>
              <a:xfrm>
                <a:off x="6998887" y="3890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BC4D7C-A931-6D4E-B5BF-E472E007C585}"/>
                </a:ext>
              </a:extLst>
            </p:cNvPr>
            <p:cNvGrpSpPr/>
            <p:nvPr/>
          </p:nvGrpSpPr>
          <p:grpSpPr>
            <a:xfrm>
              <a:off x="6397661" y="554717"/>
              <a:ext cx="465113" cy="423514"/>
              <a:chOff x="6998887" y="305222"/>
              <a:chExt cx="465113" cy="42351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7F7994-AF7F-AB45-A6CA-32E13B7116D1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341B82-C9BC-C447-B1D8-267FABDD3E97}"/>
                  </a:ext>
                </a:extLst>
              </p:cNvPr>
              <p:cNvSpPr/>
              <p:nvPr/>
            </p:nvSpPr>
            <p:spPr>
              <a:xfrm>
                <a:off x="6998887" y="3890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4AE07E-2E8D-3B4B-9CCC-E2C5B022E53B}"/>
                </a:ext>
              </a:extLst>
            </p:cNvPr>
            <p:cNvGrpSpPr/>
            <p:nvPr/>
          </p:nvGrpSpPr>
          <p:grpSpPr>
            <a:xfrm>
              <a:off x="8102436" y="1563311"/>
              <a:ext cx="458535" cy="423514"/>
              <a:chOff x="7005465" y="305222"/>
              <a:chExt cx="458535" cy="42351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D0534CF-83E2-0046-9322-556C82C85958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2FC6AD-6728-094F-A686-C03F678CD190}"/>
                  </a:ext>
                </a:extLst>
              </p:cNvPr>
              <p:cNvSpPr/>
              <p:nvPr/>
            </p:nvSpPr>
            <p:spPr>
              <a:xfrm>
                <a:off x="7005465" y="371598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8D0B9E-E80C-CC41-828D-398DB51C8055}"/>
                </a:ext>
              </a:extLst>
            </p:cNvPr>
            <p:cNvGrpSpPr/>
            <p:nvPr/>
          </p:nvGrpSpPr>
          <p:grpSpPr>
            <a:xfrm>
              <a:off x="8579592" y="2444721"/>
              <a:ext cx="453970" cy="423514"/>
              <a:chOff x="7012652" y="305222"/>
              <a:chExt cx="453970" cy="42351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46A8C8-8FD4-4847-87EA-9AD521A84481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BD78471-3FD2-3649-8B6C-02AD1344968A}"/>
                  </a:ext>
                </a:extLst>
              </p:cNvPr>
              <p:cNvSpPr/>
              <p:nvPr/>
            </p:nvSpPr>
            <p:spPr>
              <a:xfrm>
                <a:off x="7012652" y="400789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C68B0-E3EB-BB4B-8D77-A2105879B0CF}"/>
                </a:ext>
              </a:extLst>
            </p:cNvPr>
            <p:cNvGrpSpPr/>
            <p:nvPr/>
          </p:nvGrpSpPr>
          <p:grpSpPr>
            <a:xfrm>
              <a:off x="8493190" y="1957038"/>
              <a:ext cx="453970" cy="423514"/>
              <a:chOff x="7010030" y="305222"/>
              <a:chExt cx="453970" cy="42351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B459FC2-613D-EC42-B024-FD5194E4A9CD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1BC5BE-A650-4C47-BDF7-0CD266537A76}"/>
                  </a:ext>
                </a:extLst>
              </p:cNvPr>
              <p:cNvSpPr/>
              <p:nvPr/>
            </p:nvSpPr>
            <p:spPr>
              <a:xfrm>
                <a:off x="7010030" y="401634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AA08F8-8E6B-0E48-90E1-98FB6D9EBAAB}"/>
                </a:ext>
              </a:extLst>
            </p:cNvPr>
            <p:cNvGrpSpPr/>
            <p:nvPr/>
          </p:nvGrpSpPr>
          <p:grpSpPr>
            <a:xfrm>
              <a:off x="8576081" y="4804257"/>
              <a:ext cx="453970" cy="423514"/>
              <a:chOff x="7010030" y="305222"/>
              <a:chExt cx="453970" cy="42351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47CD44-FFF0-A242-8241-DA9DDEAE0A3C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76190FF-5B02-C84B-B36A-D8A9135B9CCE}"/>
                  </a:ext>
                </a:extLst>
              </p:cNvPr>
              <p:cNvSpPr/>
              <p:nvPr/>
            </p:nvSpPr>
            <p:spPr>
              <a:xfrm>
                <a:off x="7010030" y="399939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699295B-6251-9045-858A-BDA84232D459}"/>
                </a:ext>
              </a:extLst>
            </p:cNvPr>
            <p:cNvGrpSpPr/>
            <p:nvPr/>
          </p:nvGrpSpPr>
          <p:grpSpPr>
            <a:xfrm>
              <a:off x="7724528" y="5264439"/>
              <a:ext cx="465869" cy="423514"/>
              <a:chOff x="6998131" y="305222"/>
              <a:chExt cx="465869" cy="423514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16917B-3621-3941-A939-316653D59DFC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F94217-30D7-664D-BBAB-5719606AC57F}"/>
                  </a:ext>
                </a:extLst>
              </p:cNvPr>
              <p:cNvSpPr/>
              <p:nvPr/>
            </p:nvSpPr>
            <p:spPr>
              <a:xfrm>
                <a:off x="6998131" y="3977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BF9193F-F4DD-3442-8BAF-FC9C5D23B55A}"/>
                </a:ext>
              </a:extLst>
            </p:cNvPr>
            <p:cNvGrpSpPr/>
            <p:nvPr/>
          </p:nvGrpSpPr>
          <p:grpSpPr>
            <a:xfrm>
              <a:off x="8252499" y="3864014"/>
              <a:ext cx="464955" cy="423514"/>
              <a:chOff x="6999045" y="305222"/>
              <a:chExt cx="464955" cy="42351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18E1519-42AD-B24A-B647-C5AFAD587327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53999C-B5AC-9542-B291-FC6492731723}"/>
                  </a:ext>
                </a:extLst>
              </p:cNvPr>
              <p:cNvSpPr/>
              <p:nvPr/>
            </p:nvSpPr>
            <p:spPr>
              <a:xfrm>
                <a:off x="6999045" y="395814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45E28E-AE14-9747-B11E-C486243A6CA1}"/>
                </a:ext>
              </a:extLst>
            </p:cNvPr>
            <p:cNvGrpSpPr/>
            <p:nvPr/>
          </p:nvGrpSpPr>
          <p:grpSpPr>
            <a:xfrm>
              <a:off x="8246257" y="5236161"/>
              <a:ext cx="460309" cy="423514"/>
              <a:chOff x="7003691" y="305222"/>
              <a:chExt cx="460309" cy="42351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4B8F3D0-A985-EF44-9E0C-D0511722099E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0F062F9-6908-4E4C-BC1F-5DC50DACA687}"/>
                  </a:ext>
                </a:extLst>
              </p:cNvPr>
              <p:cNvSpPr/>
              <p:nvPr/>
            </p:nvSpPr>
            <p:spPr>
              <a:xfrm>
                <a:off x="7003691" y="40041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3165810-4CF8-154E-9B33-2FC2BEFF9986}"/>
                </a:ext>
              </a:extLst>
            </p:cNvPr>
            <p:cNvGrpSpPr/>
            <p:nvPr/>
          </p:nvGrpSpPr>
          <p:grpSpPr>
            <a:xfrm>
              <a:off x="5621322" y="6317486"/>
              <a:ext cx="453970" cy="423514"/>
              <a:chOff x="7010030" y="305222"/>
              <a:chExt cx="453970" cy="42351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4451171-3FD4-6648-A3A6-8F7DC86FAA81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B21BF64-B509-7845-9A3F-F02AF231756F}"/>
                  </a:ext>
                </a:extLst>
              </p:cNvPr>
              <p:cNvSpPr/>
              <p:nvPr/>
            </p:nvSpPr>
            <p:spPr>
              <a:xfrm>
                <a:off x="7010030" y="399181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2F6161-2D99-9147-9E9F-0836CB3F3C3C}"/>
                </a:ext>
              </a:extLst>
            </p:cNvPr>
            <p:cNvGrpSpPr/>
            <p:nvPr/>
          </p:nvGrpSpPr>
          <p:grpSpPr>
            <a:xfrm>
              <a:off x="3294524" y="4950519"/>
              <a:ext cx="458008" cy="423514"/>
              <a:chOff x="7005992" y="305222"/>
              <a:chExt cx="458008" cy="42351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C6F831D-AE74-3D4F-ADAF-4B043AE66BD8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FF10DC2-678A-D244-A178-D7D0BC42BF63}"/>
                  </a:ext>
                </a:extLst>
              </p:cNvPr>
              <p:cNvSpPr/>
              <p:nvPr/>
            </p:nvSpPr>
            <p:spPr>
              <a:xfrm>
                <a:off x="7005992" y="397538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32D7CC9-B154-C644-BDBA-3D8FAA2ED006}"/>
                </a:ext>
              </a:extLst>
            </p:cNvPr>
            <p:cNvGrpSpPr/>
            <p:nvPr/>
          </p:nvGrpSpPr>
          <p:grpSpPr>
            <a:xfrm>
              <a:off x="3603043" y="1622611"/>
              <a:ext cx="453970" cy="423514"/>
              <a:chOff x="7013328" y="305222"/>
              <a:chExt cx="453970" cy="42351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4994BF0-A274-7D4C-9A1E-7FB6E555ED1B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50D1A5F-3B42-0141-8223-9D3A51366DB6}"/>
                  </a:ext>
                </a:extLst>
              </p:cNvPr>
              <p:cNvSpPr/>
              <p:nvPr/>
            </p:nvSpPr>
            <p:spPr>
              <a:xfrm>
                <a:off x="7013328" y="40925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35873C5-8F9E-B746-AC8E-5DC51F961EC2}"/>
                </a:ext>
              </a:extLst>
            </p:cNvPr>
            <p:cNvGrpSpPr/>
            <p:nvPr/>
          </p:nvGrpSpPr>
          <p:grpSpPr>
            <a:xfrm>
              <a:off x="3203314" y="2009041"/>
              <a:ext cx="453970" cy="423514"/>
              <a:chOff x="7015730" y="305222"/>
              <a:chExt cx="453970" cy="42351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2D56C96-77D7-2547-8048-556808DAFA5A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366231-A329-B945-BA5D-9C082AD35DE6}"/>
                  </a:ext>
                </a:extLst>
              </p:cNvPr>
              <p:cNvSpPr/>
              <p:nvPr/>
            </p:nvSpPr>
            <p:spPr>
              <a:xfrm>
                <a:off x="7015730" y="40925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56C430-DCB0-BB4F-B4C1-8C73182ACB99}"/>
                </a:ext>
              </a:extLst>
            </p:cNvPr>
            <p:cNvSpPr/>
            <p:nvPr/>
          </p:nvSpPr>
          <p:spPr>
            <a:xfrm>
              <a:off x="5648056" y="863767"/>
              <a:ext cx="956355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Inner City &amp; East Bristol INTs x 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427034-0073-CB40-B04F-00F8AD0ED99B}"/>
                </a:ext>
              </a:extLst>
            </p:cNvPr>
            <p:cNvSpPr/>
            <p:nvPr/>
          </p:nvSpPr>
          <p:spPr>
            <a:xfrm>
              <a:off x="7790209" y="2038978"/>
              <a:ext cx="890505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North &amp; West Bristol INTs x4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417D5F-B2BC-554B-B8B5-91D2D38D1EC3}"/>
                </a:ext>
              </a:extLst>
            </p:cNvPr>
            <p:cNvSpPr/>
            <p:nvPr/>
          </p:nvSpPr>
          <p:spPr>
            <a:xfrm>
              <a:off x="7535512" y="4488687"/>
              <a:ext cx="1189003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South </a:t>
              </a:r>
              <a:r>
                <a:rPr lang="en-GB" sz="1200" dirty="0" err="1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Gloucstershire</a:t>
              </a: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INTs x 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AB2015-8C0A-7F4B-82BF-905E31BE4637}"/>
                </a:ext>
              </a:extLst>
            </p:cNvPr>
            <p:cNvSpPr/>
            <p:nvPr/>
          </p:nvSpPr>
          <p:spPr>
            <a:xfrm>
              <a:off x="5621241" y="5665334"/>
              <a:ext cx="1009152" cy="484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Woodspring INTs x 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DEFA8B-79E5-1744-94F6-E2A806054A65}"/>
                </a:ext>
              </a:extLst>
            </p:cNvPr>
            <p:cNvSpPr/>
            <p:nvPr/>
          </p:nvSpPr>
          <p:spPr>
            <a:xfrm>
              <a:off x="3652835" y="4509560"/>
              <a:ext cx="723028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Weston &amp; </a:t>
              </a:r>
              <a:r>
                <a:rPr lang="en-GB" sz="12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Worle</a:t>
              </a:r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INTs x 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00A750-69E4-6648-897E-D29768B958E6}"/>
                </a:ext>
              </a:extLst>
            </p:cNvPr>
            <p:cNvSpPr/>
            <p:nvPr/>
          </p:nvSpPr>
          <p:spPr>
            <a:xfrm>
              <a:off x="3583286" y="2116246"/>
              <a:ext cx="833070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South Bristol </a:t>
              </a:r>
              <a:b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INTs x 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E3F4914-8175-7744-9476-08513BAD5BF4}"/>
                </a:ext>
              </a:extLst>
            </p:cNvPr>
            <p:cNvSpPr/>
            <p:nvPr/>
          </p:nvSpPr>
          <p:spPr>
            <a:xfrm>
              <a:off x="5204867" y="3675084"/>
              <a:ext cx="1857643" cy="62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1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Community Based </a:t>
              </a:r>
            </a:p>
            <a:p>
              <a:pPr algn="ctr"/>
              <a:r>
                <a:rPr lang="en-GB" sz="11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Model of Care</a:t>
              </a:r>
              <a:br>
                <a:rPr lang="en-GB" sz="11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endParaRPr lang="en-GB" sz="11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E5510B-8D01-2547-841E-F50AA318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640" y="2340761"/>
              <a:ext cx="929753" cy="1725573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9C63C1-8D84-C842-917E-0EB4128F4C03}"/>
                </a:ext>
              </a:extLst>
            </p:cNvPr>
            <p:cNvGrpSpPr/>
            <p:nvPr/>
          </p:nvGrpSpPr>
          <p:grpSpPr>
            <a:xfrm>
              <a:off x="4282205" y="2404042"/>
              <a:ext cx="719999" cy="719999"/>
              <a:chOff x="4224000" y="2205000"/>
              <a:chExt cx="792000" cy="792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6F0D7E6A-5E66-7D49-B6B9-703AB4A74D32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62A7818-67BF-B348-B9C3-4DD3B9BCE7B7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A03A6BD-B692-4144-B60E-5AC8CBFCC16E}"/>
                </a:ext>
              </a:extLst>
            </p:cNvPr>
            <p:cNvGrpSpPr/>
            <p:nvPr/>
          </p:nvGrpSpPr>
          <p:grpSpPr>
            <a:xfrm>
              <a:off x="5772961" y="1555771"/>
              <a:ext cx="719999" cy="719999"/>
              <a:chOff x="4224000" y="2205000"/>
              <a:chExt cx="792000" cy="7920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01EC6B2-0036-CF4C-99F5-02399C96FEE6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1F74EE3-D75B-AB41-A1EB-58EE64C9E338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0296217-F495-C84F-AAE4-A38183D394F9}"/>
                </a:ext>
              </a:extLst>
            </p:cNvPr>
            <p:cNvGrpSpPr/>
            <p:nvPr/>
          </p:nvGrpSpPr>
          <p:grpSpPr>
            <a:xfrm>
              <a:off x="7176001" y="2419772"/>
              <a:ext cx="719999" cy="719999"/>
              <a:chOff x="4224000" y="2205000"/>
              <a:chExt cx="792000" cy="7920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F87B999-52BB-F443-9AC1-FEE35556AF0D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24D457D-C0C2-B548-846F-B6F8541D8962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40B1241-3455-AB43-BC20-44B5FF81F3ED}"/>
                </a:ext>
              </a:extLst>
            </p:cNvPr>
            <p:cNvGrpSpPr/>
            <p:nvPr/>
          </p:nvGrpSpPr>
          <p:grpSpPr>
            <a:xfrm>
              <a:off x="7160345" y="4045323"/>
              <a:ext cx="719999" cy="719999"/>
              <a:chOff x="4224000" y="2205000"/>
              <a:chExt cx="792000" cy="7920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F5AC8CC-557B-024E-AE65-672F8DEFBFD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D14C9EB-4BAD-F140-A776-CCACF9E0F9D3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A794384-23E8-5649-974C-288AE44A40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41893" y="4867771"/>
              <a:ext cx="719999" cy="719999"/>
              <a:chOff x="4224000" y="2205000"/>
              <a:chExt cx="792000" cy="7920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5C4579A-31C6-F941-8473-FEDE5CFAB979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885379-CA9E-8D46-A4BF-F14027C84AE2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1007EAF-1C48-3A45-B860-ADDB379B01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60960" y="4075771"/>
              <a:ext cx="719999" cy="719999"/>
              <a:chOff x="4224000" y="2205000"/>
              <a:chExt cx="792000" cy="79200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35A3AAD-1237-0945-BA9E-3A5F37C88DF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A3F8EE8-1E56-EE46-8078-86C6980AE639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67B72EF-7FE0-D347-B09B-BD44F0B7FAE6}"/>
                </a:ext>
              </a:extLst>
            </p:cNvPr>
            <p:cNvGrpSpPr/>
            <p:nvPr/>
          </p:nvGrpSpPr>
          <p:grpSpPr>
            <a:xfrm>
              <a:off x="5132724" y="2170698"/>
              <a:ext cx="724091" cy="720000"/>
              <a:chOff x="4219500" y="2205000"/>
              <a:chExt cx="796500" cy="7920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7B3C457-BC63-CF46-A038-C1004D92C8D3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784E9E">
                  <a:alpha val="9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FF7C96A-0FEB-7D4A-BB86-875F1B3D55EF}"/>
                  </a:ext>
                </a:extLst>
              </p:cNvPr>
              <p:cNvSpPr/>
              <p:nvPr/>
            </p:nvSpPr>
            <p:spPr>
              <a:xfrm>
                <a:off x="4219500" y="2287765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9AA462E-9D21-D747-99F7-7C697D11B084}"/>
                </a:ext>
              </a:extLst>
            </p:cNvPr>
            <p:cNvGrpSpPr/>
            <p:nvPr/>
          </p:nvGrpSpPr>
          <p:grpSpPr>
            <a:xfrm>
              <a:off x="6371194" y="2167478"/>
              <a:ext cx="732261" cy="720000"/>
              <a:chOff x="4224000" y="2205000"/>
              <a:chExt cx="805487" cy="7920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E5D2E20-6E99-374C-9D75-ADA34F212BB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9E1F63">
                  <a:alpha val="7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25F2837-2A14-FF49-991B-DE59A1C05781}"/>
                  </a:ext>
                </a:extLst>
              </p:cNvPr>
              <p:cNvSpPr/>
              <p:nvPr/>
            </p:nvSpPr>
            <p:spPr>
              <a:xfrm>
                <a:off x="4253767" y="2307407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66B7256-7148-3A45-A353-1C8C13CC8988}"/>
                </a:ext>
              </a:extLst>
            </p:cNvPr>
            <p:cNvGrpSpPr/>
            <p:nvPr/>
          </p:nvGrpSpPr>
          <p:grpSpPr>
            <a:xfrm>
              <a:off x="6996719" y="3246182"/>
              <a:ext cx="722393" cy="720000"/>
              <a:chOff x="4221368" y="2205000"/>
              <a:chExt cx="794632" cy="7920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1D9F0D9-7746-5F44-AF96-791047A516C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784E9E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5819FC6-240A-6945-807E-AA01562CEC7A}"/>
                  </a:ext>
                </a:extLst>
              </p:cNvPr>
              <p:cNvSpPr/>
              <p:nvPr/>
            </p:nvSpPr>
            <p:spPr>
              <a:xfrm>
                <a:off x="4221368" y="2298125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FDDF238-7C5A-4544-8110-6F34EA2469CE}"/>
                </a:ext>
              </a:extLst>
            </p:cNvPr>
            <p:cNvGrpSpPr/>
            <p:nvPr/>
          </p:nvGrpSpPr>
          <p:grpSpPr>
            <a:xfrm>
              <a:off x="6382238" y="4324886"/>
              <a:ext cx="721674" cy="720000"/>
              <a:chOff x="4224000" y="2205000"/>
              <a:chExt cx="793841" cy="79200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140541A-CF97-9448-A7BD-9936B3F0FCAD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9E1F63">
                  <a:alpha val="4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BE11B8D-72D0-F94B-B4AF-737445F597D9}"/>
                  </a:ext>
                </a:extLst>
              </p:cNvPr>
              <p:cNvSpPr/>
              <p:nvPr/>
            </p:nvSpPr>
            <p:spPr>
              <a:xfrm>
                <a:off x="4242121" y="2278146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78CD643-83BB-E24F-A437-EE1FA5B12D6D}"/>
                </a:ext>
              </a:extLst>
            </p:cNvPr>
            <p:cNvGrpSpPr/>
            <p:nvPr/>
          </p:nvGrpSpPr>
          <p:grpSpPr>
            <a:xfrm>
              <a:off x="5136812" y="4334552"/>
              <a:ext cx="732008" cy="719999"/>
              <a:chOff x="4223999" y="2204998"/>
              <a:chExt cx="805209" cy="791999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4137D17-8BAF-BF40-87C4-25DD65AC1CF0}"/>
                  </a:ext>
                </a:extLst>
              </p:cNvPr>
              <p:cNvSpPr/>
              <p:nvPr/>
            </p:nvSpPr>
            <p:spPr>
              <a:xfrm>
                <a:off x="4223999" y="2204998"/>
                <a:ext cx="792000" cy="791999"/>
              </a:xfrm>
              <a:prstGeom prst="ellipse">
                <a:avLst/>
              </a:prstGeom>
              <a:solidFill>
                <a:srgbClr val="784E9E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449999E-4620-D84A-8FF8-69DE75C563B1}"/>
                  </a:ext>
                </a:extLst>
              </p:cNvPr>
              <p:cNvSpPr/>
              <p:nvPr/>
            </p:nvSpPr>
            <p:spPr>
              <a:xfrm>
                <a:off x="4253488" y="2275674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C7F2EE4-50B7-DC4F-90A8-0FA208278ABB}"/>
                </a:ext>
              </a:extLst>
            </p:cNvPr>
            <p:cNvGrpSpPr/>
            <p:nvPr/>
          </p:nvGrpSpPr>
          <p:grpSpPr>
            <a:xfrm>
              <a:off x="4505202" y="3240091"/>
              <a:ext cx="721675" cy="720000"/>
              <a:chOff x="4224000" y="2205000"/>
              <a:chExt cx="793842" cy="792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89B69A8-034F-8440-81A4-E43FE808F9B4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9E1F63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21890FD-258D-0247-8416-AC691A41A994}"/>
                  </a:ext>
                </a:extLst>
              </p:cNvPr>
              <p:cNvSpPr/>
              <p:nvPr/>
            </p:nvSpPr>
            <p:spPr>
              <a:xfrm>
                <a:off x="4242122" y="2283894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A67684C-B89F-0446-A424-042B9CBD11F3}"/>
                </a:ext>
              </a:extLst>
            </p:cNvPr>
            <p:cNvGrpSpPr/>
            <p:nvPr/>
          </p:nvGrpSpPr>
          <p:grpSpPr>
            <a:xfrm>
              <a:off x="8515506" y="4287347"/>
              <a:ext cx="464415" cy="423514"/>
              <a:chOff x="6999585" y="305222"/>
              <a:chExt cx="464415" cy="423514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645EA87-F05E-EE4E-B003-AA3106B68ACB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0EC971E-12AE-F246-8EBB-BD7F1A941DC3}"/>
                  </a:ext>
                </a:extLst>
              </p:cNvPr>
              <p:cNvSpPr/>
              <p:nvPr/>
            </p:nvSpPr>
            <p:spPr>
              <a:xfrm>
                <a:off x="6999585" y="403269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A871538-DBE5-5C4F-BE22-1993FE524D06}"/>
                </a:ext>
              </a:extLst>
            </p:cNvPr>
            <p:cNvGrpSpPr/>
            <p:nvPr/>
          </p:nvGrpSpPr>
          <p:grpSpPr>
            <a:xfrm>
              <a:off x="6144209" y="6307771"/>
              <a:ext cx="472950" cy="423514"/>
              <a:chOff x="6991050" y="305222"/>
              <a:chExt cx="472950" cy="423514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283D84C-8FDE-E749-9E64-49D94FF6D2C2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2DA16E-C693-0540-8026-9F15953315FE}"/>
                  </a:ext>
                </a:extLst>
              </p:cNvPr>
              <p:cNvSpPr/>
              <p:nvPr/>
            </p:nvSpPr>
            <p:spPr>
              <a:xfrm>
                <a:off x="6991050" y="408472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D2038DA-3B2C-884E-AA9D-66FDDA2AD535}"/>
                </a:ext>
              </a:extLst>
            </p:cNvPr>
            <p:cNvGrpSpPr/>
            <p:nvPr/>
          </p:nvGrpSpPr>
          <p:grpSpPr>
            <a:xfrm>
              <a:off x="3149073" y="2525508"/>
              <a:ext cx="460178" cy="423514"/>
              <a:chOff x="7003822" y="305222"/>
              <a:chExt cx="460178" cy="42351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9876E32-4F0C-C74A-97E7-CBBF9EAEB045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D7681E4-349D-154D-8CBA-EEFE89AD6BE0}"/>
                  </a:ext>
                </a:extLst>
              </p:cNvPr>
              <p:cNvSpPr/>
              <p:nvPr/>
            </p:nvSpPr>
            <p:spPr>
              <a:xfrm>
                <a:off x="7003822" y="40925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C3F13A0C-5B6A-8F41-9E2B-7CCF61993E27}"/>
              </a:ext>
            </a:extLst>
          </p:cNvPr>
          <p:cNvSpPr txBox="1"/>
          <p:nvPr/>
        </p:nvSpPr>
        <p:spPr>
          <a:xfrm>
            <a:off x="-550333" y="3462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BA795E0-46A9-E04C-803A-F2D87DDD6FB9}"/>
              </a:ext>
            </a:extLst>
          </p:cNvPr>
          <p:cNvSpPr/>
          <p:nvPr/>
        </p:nvSpPr>
        <p:spPr>
          <a:xfrm>
            <a:off x="8723467" y="2725247"/>
            <a:ext cx="381421" cy="381421"/>
          </a:xfrm>
          <a:prstGeom prst="ellipse">
            <a:avLst/>
          </a:prstGeom>
          <a:solidFill>
            <a:srgbClr val="BCA7CF"/>
          </a:solidFill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E5F74F2-5AAA-4445-95D6-471409617515}"/>
              </a:ext>
            </a:extLst>
          </p:cNvPr>
          <p:cNvSpPr/>
          <p:nvPr/>
        </p:nvSpPr>
        <p:spPr>
          <a:xfrm>
            <a:off x="8696038" y="2812012"/>
            <a:ext cx="408850" cy="20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bg1">
                    <a:lumMod val="9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PCN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189001"/>
            <a:ext cx="9145800" cy="7920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Narrow" pitchFamily="34" charset="0"/>
              </a:rPr>
              <a:t>Integrated Network (Locality)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1000"/>
            <a:ext cx="10515600" cy="54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2900" b="1" dirty="0">
                <a:latin typeface="Arial Narrow" pitchFamily="34" charset="0"/>
              </a:rPr>
              <a:t>Built around GP Practices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Multi-disciplinary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Aligned Staff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Strong Presence in practices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Flexible and integrated working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>
                <a:latin typeface="Arial Narrow" pitchFamily="34" charset="0"/>
              </a:rPr>
              <a:t>Organised/Managed at Primary Care Network Level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18 Integrated Network Teams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Mobile Working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>
                <a:latin typeface="Arial Narrow" pitchFamily="34" charset="0"/>
              </a:rPr>
              <a:t>Membership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Community Matron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District &amp; Community Nurses, Therapists plus highly trained support staff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Pharmacists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Health Visitors for Older People linked to social prescribers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Administrative Support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Partner Agencies – Social Care; Mental Health; Third Sector</a:t>
            </a:r>
          </a:p>
          <a:p>
            <a:pPr>
              <a:buFont typeface="Wingdings" pitchFamily="2" charset="2"/>
              <a:buChar char="Ø"/>
            </a:pPr>
            <a:r>
              <a:rPr lang="en-GB" sz="3300" b="1" dirty="0">
                <a:latin typeface="Arial Narrow" pitchFamily="34" charset="0"/>
              </a:rPr>
              <a:t>Support to Care Homes</a:t>
            </a:r>
          </a:p>
          <a:p>
            <a:pPr>
              <a:buFont typeface="Wingdings" pitchFamily="2" charset="2"/>
              <a:buChar char="Ø"/>
            </a:pPr>
            <a:r>
              <a:rPr lang="en-GB" sz="3300" b="1" dirty="0">
                <a:latin typeface="Arial Narrow" pitchFamily="34" charset="0"/>
              </a:rPr>
              <a:t>Enablers</a:t>
            </a:r>
            <a:endParaRPr lang="en-GB" sz="29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300" b="1" dirty="0">
                <a:latin typeface="Arial Narrow" pitchFamily="34" charset="0"/>
              </a:rPr>
              <a:t>Closely integrated with Acute &amp; Reactive Services</a:t>
            </a:r>
            <a:endParaRPr lang="en-GB" sz="3300" dirty="0">
              <a:latin typeface="Arial Narrow" pitchFamily="34" charset="0"/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3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itchFamily="34" charset="0"/>
              </a:rPr>
              <a:t>Locality Hubs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Narrow" pitchFamily="34" charset="0"/>
              </a:rPr>
              <a:t>Focus on Health and Wellbeing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Advice and Signposting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Links with Third Sector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Physical and Virtual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Strong use of Digital Technology</a:t>
            </a: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Narrow" pitchFamily="34" charset="0"/>
              </a:rPr>
              <a:t>Co-location of Services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Frailty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Secondary Care Outpatients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Specialist Services</a:t>
            </a: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Narrow" pitchFamily="34" charset="0"/>
              </a:rPr>
              <a:t>Focus for Locality Based Frailty Service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Frailty Day Assessment Units – “Chairs”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0" y="189001"/>
            <a:ext cx="9145800" cy="720000"/>
          </a:xfrm>
        </p:spPr>
        <p:txBody>
          <a:bodyPr/>
          <a:lstStyle/>
          <a:p>
            <a:r>
              <a:rPr lang="en-GB" dirty="0">
                <a:latin typeface="Arial Narrow" pitchFamily="34" charset="0"/>
              </a:rPr>
              <a:t>Acute &amp; Reactive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981000"/>
            <a:ext cx="10515600" cy="587045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Focus on Urgent Care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Emergency Care Practitioners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Advanced Healthcare Practitioner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Frailty Day Assessment Units – “Chairs”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Close working with secondary care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Single Point of Access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Single number and e-mail address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Standardised Operating Procedures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Alignment with ICB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Urgent Treatment Centres 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Opportunities for joined up Out of Hours Services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Close alignment with INTs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Community Beds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21 days Length of Stay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Mixed Provision to include</a:t>
            </a:r>
          </a:p>
          <a:p>
            <a:pPr lvl="2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Step Up</a:t>
            </a:r>
          </a:p>
          <a:p>
            <a:pPr lvl="2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Step Down - Rehabilitation</a:t>
            </a:r>
          </a:p>
          <a:p>
            <a:pPr lvl="2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Safe Haven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itchFamily="34" charset="0"/>
              </a:rPr>
              <a:t>Specialist Advice &amp;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534"/>
            <a:ext cx="10515600" cy="493846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Highly Trained Specialist Staff across 14 key areas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Advice and Support to all professionals working in locality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Direct advice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Education and training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Joint provision of services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Direct care for very complex conditions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Aligned to INTs/Locality Hubs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Centrally managed; locally provided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Alignment with secondary care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Including 24/7 cover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Levelling up to achieve consistency across BNSSG</a:t>
            </a:r>
          </a:p>
          <a:p>
            <a:pPr lvl="1"/>
            <a:endParaRPr lang="en-GB" dirty="0">
              <a:latin typeface="Arial Narrow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13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272000" y="2565000"/>
            <a:ext cx="10152000" cy="2736000"/>
            <a:chOff x="120000" y="2781000"/>
            <a:chExt cx="10152000" cy="2736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984000" y="4365000"/>
              <a:ext cx="0" cy="360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5" idx="2"/>
            </p:cNvCxnSpPr>
            <p:nvPr/>
          </p:nvCxnSpPr>
          <p:spPr>
            <a:xfrm>
              <a:off x="3144000" y="2781000"/>
              <a:ext cx="0" cy="1296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233268" y="2781000"/>
              <a:ext cx="0" cy="360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368000" y="2997000"/>
              <a:ext cx="1728000" cy="429702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Safeguarding Adults Area Lead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0000" y="3860999"/>
              <a:ext cx="1728000" cy="669361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Integrated Locality Teams (ILTs) Manager</a:t>
              </a:r>
            </a:p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(ILTs x 18 across 6 localities)</a:t>
              </a:r>
              <a:endParaRPr lang="en-GB" sz="900" dirty="0">
                <a:latin typeface="Arial Narrow"/>
                <a:cs typeface="Arial Narrow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4000" y="3069000"/>
              <a:ext cx="1728000" cy="2448000"/>
            </a:xfrm>
            <a:prstGeom prst="roundRect">
              <a:avLst>
                <a:gd name="adj" fmla="val 8261"/>
              </a:avLst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Specialist Services Managers</a:t>
              </a: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1. Learning Disabilities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2. MSK &amp; Podiatry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3. Specialist Nursing Services – Heart Failure, Diabetes, Continence, </a:t>
              </a:r>
              <a:r>
                <a:rPr lang="en-US" sz="900" dirty="0" err="1">
                  <a:latin typeface="Arial Narrow"/>
                  <a:cs typeface="Arial Narrow"/>
                </a:rPr>
                <a:t>Lymphoedema</a:t>
              </a:r>
              <a:r>
                <a:rPr lang="en-US" sz="900" dirty="0">
                  <a:latin typeface="Arial Narrow"/>
                  <a:cs typeface="Arial Narrow"/>
                </a:rPr>
                <a:t>, Dermatology, Tissue Viability Nurse, PD, End of Life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4. Specialist Rehab Services – Falls, Respiratory, Neurology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5. Homelessness, Haven &amp; TB</a:t>
              </a:r>
              <a:endParaRPr lang="en-GB" sz="900" dirty="0">
                <a:latin typeface="Arial Narrow"/>
                <a:cs typeface="Arial Narrow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68000" y="3861000"/>
              <a:ext cx="1728000" cy="936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Locality Wellbeing Manager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456000" y="3861000"/>
              <a:ext cx="1728000" cy="936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Access &amp; Flow Manager</a:t>
              </a:r>
              <a:endParaRPr lang="en-GB" sz="900" b="1" dirty="0">
                <a:latin typeface="Arial Narrow"/>
                <a:cs typeface="Arial Narrow"/>
              </a:endParaRPr>
            </a:p>
            <a:p>
              <a:pPr algn="ctr"/>
              <a:r>
                <a:rPr lang="en-US" sz="900" dirty="0">
                  <a:latin typeface="Arial Narrow"/>
                  <a:cs typeface="Arial Narrow"/>
                </a:rPr>
                <a:t>(ICB/Rehab beds) S. </a:t>
              </a:r>
              <a:r>
                <a:rPr lang="en-US" sz="900" dirty="0" err="1">
                  <a:latin typeface="Arial Narrow"/>
                  <a:cs typeface="Arial Narrow"/>
                </a:rPr>
                <a:t>Glos</a:t>
              </a:r>
              <a:r>
                <a:rPr lang="en-US" sz="900" dirty="0">
                  <a:latin typeface="Arial Narrow"/>
                  <a:cs typeface="Arial Narrow"/>
                </a:rPr>
                <a:t> Locality. S. Bristol Locality, </a:t>
              </a:r>
              <a:r>
                <a:rPr lang="en-US" sz="900" dirty="0" err="1">
                  <a:latin typeface="Arial Narrow"/>
                  <a:cs typeface="Arial Narrow"/>
                </a:rPr>
                <a:t>Woodspring</a:t>
              </a:r>
              <a:r>
                <a:rPr lang="en-US" sz="900" dirty="0">
                  <a:latin typeface="Arial Narrow"/>
                  <a:cs typeface="Arial Narrow"/>
                </a:rPr>
                <a:t> Locality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0000" y="4653000"/>
              <a:ext cx="1728000" cy="504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Assistant ILT Manager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80000" y="3861000"/>
              <a:ext cx="1728000" cy="1296000"/>
            </a:xfrm>
            <a:prstGeom prst="roundRect">
              <a:avLst>
                <a:gd name="adj" fmla="val 10448"/>
              </a:avLst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Locality Same Day </a:t>
              </a:r>
              <a:br>
                <a:rPr lang="en-US" sz="900" b="1" dirty="0">
                  <a:latin typeface="Arial Narrow"/>
                  <a:cs typeface="Arial Narrow"/>
                </a:rPr>
              </a:br>
              <a:r>
                <a:rPr lang="en-US" sz="900" b="1" dirty="0">
                  <a:latin typeface="Arial Narrow"/>
                  <a:cs typeface="Arial Narrow"/>
                </a:rPr>
                <a:t>Emergency Care Manager</a:t>
              </a:r>
              <a:endParaRPr lang="en-GB" sz="900" b="1" dirty="0">
                <a:latin typeface="Arial Narrow"/>
                <a:cs typeface="Arial Narrow"/>
              </a:endParaRPr>
            </a:p>
            <a:p>
              <a:pPr algn="ctr"/>
              <a:r>
                <a:rPr lang="en-US" sz="900" dirty="0">
                  <a:latin typeface="Arial Narrow"/>
                  <a:cs typeface="Arial Narrow"/>
                </a:rPr>
                <a:t>LARC </a:t>
              </a:r>
              <a:r>
                <a:rPr lang="en-US" sz="900" dirty="0" err="1">
                  <a:latin typeface="Arial Narrow"/>
                  <a:cs typeface="Arial Narrow"/>
                </a:rPr>
                <a:t>inc.</a:t>
              </a:r>
              <a:r>
                <a:rPr lang="en-US" sz="900" dirty="0">
                  <a:latin typeface="Arial Narrow"/>
                  <a:cs typeface="Arial Narrow"/>
                </a:rPr>
                <a:t> Emergency Care Practitioners, Urgent Emergency Care, Minor Injuries Unit, </a:t>
              </a:r>
              <a:br>
                <a:rPr lang="en-US" sz="900" dirty="0">
                  <a:latin typeface="Arial Narrow"/>
                  <a:cs typeface="Arial Narrow"/>
                </a:rPr>
              </a:br>
              <a:r>
                <a:rPr lang="en-US" sz="900" dirty="0">
                  <a:latin typeface="Arial Narrow"/>
                  <a:cs typeface="Arial Narrow"/>
                </a:rPr>
                <a:t>Walk in Centre, Frailty Day Assessment Unit</a:t>
              </a:r>
              <a:endParaRPr lang="en-GB" sz="900" dirty="0">
                <a:latin typeface="Arial Narrow"/>
                <a:cs typeface="Arial Narrow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984000" y="3725633"/>
              <a:ext cx="0" cy="144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32000" y="3725633"/>
              <a:ext cx="0" cy="144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59946" y="3717000"/>
              <a:ext cx="0" cy="144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84000" y="3717000"/>
              <a:ext cx="5976000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17" idx="2"/>
              <a:endCxn id="23" idx="0"/>
            </p:cNvCxnSpPr>
            <p:nvPr/>
          </p:nvCxnSpPr>
          <p:spPr>
            <a:xfrm rot="16200000" flipH="1">
              <a:off x="8220000" y="1881000"/>
              <a:ext cx="288000" cy="2088000"/>
            </a:xfrm>
            <a:prstGeom prst="bentConnector3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5520000" y="1413000"/>
            <a:ext cx="1728000" cy="432000"/>
          </a:xfrm>
          <a:prstGeom prst="roundRect">
            <a:avLst/>
          </a:prstGeom>
          <a:solidFill>
            <a:srgbClr val="784E9E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 Narrow"/>
                <a:cs typeface="Arial Narrow"/>
              </a:rPr>
              <a:t>Director of Operations</a:t>
            </a:r>
            <a:endParaRPr lang="en-GB" sz="900" b="1" dirty="0">
              <a:latin typeface="Arial Narrow"/>
              <a:cs typeface="Arial Narrow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24000" y="2277000"/>
            <a:ext cx="1368000" cy="1253999"/>
          </a:xfrm>
          <a:prstGeom prst="wedgeEllipseCallout">
            <a:avLst>
              <a:gd name="adj1" fmla="val 28576"/>
              <a:gd name="adj2" fmla="val 6195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 Narrow"/>
                <a:cs typeface="Arial Narrow"/>
              </a:rPr>
              <a:t>Key interface with Primary Care and with aligned social care teams/Focus on admission avoidance</a:t>
            </a:r>
            <a:endParaRPr lang="en-GB" sz="9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520000" y="4690653"/>
            <a:ext cx="1290283" cy="1182759"/>
          </a:xfrm>
          <a:prstGeom prst="wedgeEllipseCallout">
            <a:avLst>
              <a:gd name="adj1" fmla="val 26220"/>
              <a:gd name="adj2" fmla="val -6705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Key interface with 3</a:t>
            </a:r>
            <a:r>
              <a:rPr lang="en-US" sz="900" baseline="30000" dirty="0">
                <a:solidFill>
                  <a:srgbClr val="000000"/>
                </a:solidFill>
                <a:latin typeface="Arial Narrow"/>
                <a:cs typeface="Arial Narrow"/>
              </a:rPr>
              <a:t>rd</a:t>
            </a:r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 sector/</a:t>
            </a:r>
            <a:r>
              <a:rPr lang="en-US" sz="900" dirty="0" err="1">
                <a:solidFill>
                  <a:srgbClr val="000000"/>
                </a:solidFill>
                <a:latin typeface="Arial Narrow"/>
                <a:cs typeface="Arial Narrow"/>
              </a:rPr>
              <a:t>Vol</a:t>
            </a:r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 orgs. Focus on prevention </a:t>
            </a:r>
            <a:b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&amp; self care</a:t>
            </a:r>
            <a:endParaRPr lang="en-GB" sz="9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608000" y="4725000"/>
            <a:ext cx="1252814" cy="1148412"/>
          </a:xfrm>
          <a:prstGeom prst="wedgeEllipseCallout">
            <a:avLst>
              <a:gd name="adj1" fmla="val -15238"/>
              <a:gd name="adj2" fmla="val -6756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Key interface with Secondary Care. Focus on discharge facilitation</a:t>
            </a:r>
            <a:endParaRPr lang="en-GB" sz="9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32000" y="1845000"/>
            <a:ext cx="5904000" cy="720000"/>
            <a:chOff x="4152000" y="2061000"/>
            <a:chExt cx="5904000" cy="720000"/>
          </a:xfrm>
        </p:grpSpPr>
        <p:sp>
          <p:nvSpPr>
            <p:cNvPr id="15" name="Rounded Rectangle 14"/>
            <p:cNvSpPr/>
            <p:nvPr/>
          </p:nvSpPr>
          <p:spPr>
            <a:xfrm>
              <a:off x="4152000" y="2349000"/>
              <a:ext cx="1728000" cy="432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Associate Directors of Locality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40000" y="2349000"/>
              <a:ext cx="1728000" cy="432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Safeguarding Adults Lead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28000" y="2349000"/>
              <a:ext cx="1728000" cy="432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Associate Director </a:t>
              </a:r>
              <a:br>
                <a:rPr lang="en-US" sz="900" b="1" dirty="0">
                  <a:latin typeface="Arial Narrow"/>
                  <a:cs typeface="Arial Narrow"/>
                </a:rPr>
              </a:br>
              <a:r>
                <a:rPr lang="en-US" sz="900" b="1" dirty="0">
                  <a:latin typeface="Arial Narrow"/>
                  <a:cs typeface="Arial Narrow"/>
                </a:rPr>
                <a:t>Specialist Services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016000" y="2061000"/>
              <a:ext cx="4176000" cy="288000"/>
              <a:chOff x="5016000" y="2061000"/>
              <a:chExt cx="4176000" cy="2880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016000" y="2205000"/>
                <a:ext cx="4176000" cy="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16000" y="2205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104000" y="2205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92000" y="2205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104000" y="2061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Oval Callout 7"/>
          <p:cNvSpPr/>
          <p:nvPr/>
        </p:nvSpPr>
        <p:spPr>
          <a:xfrm>
            <a:off x="2136000" y="261000"/>
            <a:ext cx="1944001" cy="1776058"/>
          </a:xfrm>
          <a:prstGeom prst="wedgeEllipseCallout">
            <a:avLst>
              <a:gd name="adj1" fmla="val 28576"/>
              <a:gd name="adj2" fmla="val 61954"/>
            </a:avLst>
          </a:prstGeom>
          <a:solidFill>
            <a:srgbClr val="9E1F63"/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1. North and West Bristol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2. Inner City East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3. South Bristol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4. </a:t>
            </a:r>
            <a:r>
              <a:rPr lang="en-US" sz="900" dirty="0" err="1">
                <a:latin typeface="Arial Narrow"/>
                <a:cs typeface="Arial Narrow"/>
              </a:rPr>
              <a:t>Woodspring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5. Weston &amp; </a:t>
            </a:r>
            <a:r>
              <a:rPr lang="en-US" sz="900" dirty="0" err="1">
                <a:latin typeface="Arial Narrow"/>
                <a:cs typeface="Arial Narrow"/>
              </a:rPr>
              <a:t>Worle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6. South Gloucestershire</a:t>
            </a:r>
            <a:endParaRPr lang="en-GB" sz="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903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6E8DF3781BB4EA4ADF6369C57CBFC" ma:contentTypeVersion="10" ma:contentTypeDescription="Create a new document." ma:contentTypeScope="" ma:versionID="db90149678bb327cf902c214887edbb0">
  <xsd:schema xmlns:xsd="http://www.w3.org/2001/XMLSchema" xmlns:xs="http://www.w3.org/2001/XMLSchema" xmlns:p="http://schemas.microsoft.com/office/2006/metadata/properties" xmlns:ns2="c172fc8c-a7a5-401d-a154-74190efbdf13" xmlns:ns3="4ef0889f-252a-4c55-8aa4-c1bc53974a8f" targetNamespace="http://schemas.microsoft.com/office/2006/metadata/properties" ma:root="true" ma:fieldsID="758d3549cdeb821cdc5645b5ab21b7ce" ns2:_="" ns3:_="">
    <xsd:import namespace="c172fc8c-a7a5-401d-a154-74190efbdf13"/>
    <xsd:import namespace="4ef0889f-252a-4c55-8aa4-c1bc53974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fc8c-a7a5-401d-a154-74190efbd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0889f-252a-4c55-8aa4-c1bc53974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ABA834-4A42-423D-B793-82D414278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2fc8c-a7a5-401d-a154-74190efbdf13"/>
    <ds:schemaRef ds:uri="4ef0889f-252a-4c55-8aa4-c1bc53974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83216-6D60-48CE-9681-754D62199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780FB-3C67-47D5-8D5E-FD00B7EDBD6A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4ef0889f-252a-4c55-8aa4-c1bc53974a8f"/>
    <ds:schemaRef ds:uri="c172fc8c-a7a5-401d-a154-74190efbdf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654</Words>
  <Application>Microsoft Office PowerPoint</Application>
  <PresentationFormat>Widescreen</PresentationFormat>
  <Paragraphs>165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Wingdings</vt:lpstr>
      <vt:lpstr>Office Theme</vt:lpstr>
      <vt:lpstr>BNSSG Adult Community Services  Healthwatch North Somerset AGM  29th October, 2019</vt:lpstr>
      <vt:lpstr>PowerPoint Presentation</vt:lpstr>
      <vt:lpstr>PowerPoint Presentation</vt:lpstr>
      <vt:lpstr>PowerPoint Presentation</vt:lpstr>
      <vt:lpstr>Integrated Network (Locality) Teams</vt:lpstr>
      <vt:lpstr>Locality Hubs</vt:lpstr>
      <vt:lpstr>Acute &amp; Reactive</vt:lpstr>
      <vt:lpstr>Specialist Advice &amp; Support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blah blah</dc:title>
  <dc:creator>Dominic Shearn</dc:creator>
  <cp:lastModifiedBy>Vicky Marriott</cp:lastModifiedBy>
  <cp:revision>60</cp:revision>
  <cp:lastPrinted>2019-09-04T10:20:54Z</cp:lastPrinted>
  <dcterms:created xsi:type="dcterms:W3CDTF">2019-02-07T13:49:45Z</dcterms:created>
  <dcterms:modified xsi:type="dcterms:W3CDTF">2019-10-29T07:47:01Z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0x010100C146E8DF3781BB4EA4ADF6369C57CBFC</vt:lpwstr>
  </property>
</Properties>
</file>